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18-Nov-19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extLst>
      <p:ext uri="{BB962C8B-B14F-4D97-AF65-F5344CB8AC3E}">
        <p14:creationId xmlns:p14="http://schemas.microsoft.com/office/powerpoint/2010/main" val="58633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18E9B-5676-4B4D-8297-7B0D1521DD37}" type="slidenum">
              <a:rPr lang="en-US" smtClean="0"/>
              <a:pPr/>
              <a:t>4</a:t>
            </a:fld>
            <a:endParaRPr lang="en-US"/>
          </a:p>
        </p:txBody>
      </p:sp>
    </p:spTree>
    <p:extLst>
      <p:ext uri="{BB962C8B-B14F-4D97-AF65-F5344CB8AC3E}">
        <p14:creationId xmlns:p14="http://schemas.microsoft.com/office/powerpoint/2010/main" val="407532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E659C3A9-AD65-41D7-B98B-AF5B4F3F1106}" type="slidenum">
              <a:rPr lang="ar-JO" smtClean="0"/>
              <a:t>7</a:t>
            </a:fld>
            <a:endParaRPr lang="ar-JO"/>
          </a:p>
        </p:txBody>
      </p:sp>
    </p:spTree>
    <p:extLst>
      <p:ext uri="{BB962C8B-B14F-4D97-AF65-F5344CB8AC3E}">
        <p14:creationId xmlns:p14="http://schemas.microsoft.com/office/powerpoint/2010/main" val="390362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E0A694-BB91-4575-A4EC-5F9352AB6F5D}" type="slidenum">
              <a:rPr lang="en-GB" smtClean="0"/>
              <a:t>13</a:t>
            </a:fld>
            <a:endParaRPr lang="en-GB" dirty="0"/>
          </a:p>
        </p:txBody>
      </p:sp>
    </p:spTree>
    <p:extLst>
      <p:ext uri="{BB962C8B-B14F-4D97-AF65-F5344CB8AC3E}">
        <p14:creationId xmlns:p14="http://schemas.microsoft.com/office/powerpoint/2010/main" val="23831153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a:t> </a:t>
            </a:r>
            <a:r>
              <a:rPr lang="en-US" sz="1600" b="0" dirty="0"/>
              <a:t>Promoting youth employment in remote areas in Jordan -(Job Jo)</a:t>
            </a:r>
          </a:p>
          <a:p>
            <a:pPr algn="ctr"/>
            <a:r>
              <a:rPr lang="en-US" sz="1600" b="0" dirty="0"/>
              <a:t> 598428-EPP-1-2018-1-JO-EPPKA2-CBHE-JP </a:t>
            </a:r>
          </a:p>
        </p:txBody>
      </p:sp>
      <p:pic>
        <p:nvPicPr>
          <p:cNvPr id="9" name="Picture 2" descr="C:\Users\user\Desktop\european unio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18/11/2019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07" y="1844824"/>
            <a:ext cx="5076056" cy="4524315"/>
          </a:xfrm>
          <a:prstGeom prst="rect">
            <a:avLst/>
          </a:prstGeom>
          <a:noFill/>
        </p:spPr>
        <p:txBody>
          <a:bodyPr wrap="square" rtlCol="0">
            <a:spAutoFit/>
          </a:bodyPr>
          <a:lstStyle/>
          <a:p>
            <a:pPr algn="ctr"/>
            <a:r>
              <a:rPr lang="en-GB" sz="6600" b="1" dirty="0">
                <a:effectLst>
                  <a:outerShdw blurRad="38100" dist="38100" dir="2700000" algn="tl">
                    <a:srgbClr val="000000">
                      <a:alpha val="43137"/>
                    </a:srgbClr>
                  </a:outerShdw>
                </a:effectLst>
                <a:latin typeface="Tw Cen MT" pitchFamily="34" charset="0"/>
              </a:rPr>
              <a:t>H</a:t>
            </a:r>
            <a:r>
              <a:rPr lang="en-GB" sz="5400" b="1" dirty="0">
                <a:effectLst>
                  <a:outerShdw blurRad="38100" dist="38100" dir="2700000" algn="tl">
                    <a:srgbClr val="000000">
                      <a:alpha val="43137"/>
                    </a:srgbClr>
                  </a:outerShdw>
                </a:effectLst>
                <a:latin typeface="Tw Cen MT" pitchFamily="34" charset="0"/>
              </a:rPr>
              <a:t>umanistic </a:t>
            </a:r>
          </a:p>
          <a:p>
            <a:pPr algn="ctr"/>
            <a:r>
              <a:rPr lang="en-GB" sz="5400" b="1" dirty="0">
                <a:effectLst>
                  <a:outerShdw blurRad="38100" dist="38100" dir="2700000" algn="tl">
                    <a:srgbClr val="000000">
                      <a:alpha val="43137"/>
                    </a:srgbClr>
                  </a:outerShdw>
                </a:effectLst>
                <a:latin typeface="Tw Cen MT" pitchFamily="34" charset="0"/>
              </a:rPr>
              <a:t>		</a:t>
            </a:r>
            <a:r>
              <a:rPr lang="en-GB" sz="6000" b="1" dirty="0" smtClean="0">
                <a:effectLst>
                  <a:outerShdw blurRad="38100" dist="38100" dir="2700000" algn="tl">
                    <a:srgbClr val="000000">
                      <a:alpha val="43137"/>
                    </a:srgbClr>
                  </a:outerShdw>
                </a:effectLst>
                <a:latin typeface="Tw Cen MT" pitchFamily="34" charset="0"/>
              </a:rPr>
              <a:t>A</a:t>
            </a:r>
            <a:r>
              <a:rPr lang="en-GB" sz="5400" b="1" dirty="0" smtClean="0">
                <a:effectLst>
                  <a:outerShdw blurRad="38100" dist="38100" dir="2700000" algn="tl">
                    <a:srgbClr val="000000">
                      <a:alpha val="43137"/>
                    </a:srgbClr>
                  </a:outerShdw>
                </a:effectLst>
                <a:latin typeface="Tw Cen MT" pitchFamily="34" charset="0"/>
              </a:rPr>
              <a:t>pproach</a:t>
            </a:r>
          </a:p>
          <a:p>
            <a:pPr algn="ctr"/>
            <a:r>
              <a:rPr lang="en-GB" sz="5400" b="1" dirty="0" smtClean="0">
                <a:effectLst>
                  <a:outerShdw blurRad="38100" dist="38100" dir="2700000" algn="tl">
                    <a:srgbClr val="000000">
                      <a:alpha val="43137"/>
                    </a:srgbClr>
                  </a:outerShdw>
                </a:effectLst>
                <a:latin typeface="Tw Cen MT" pitchFamily="34" charset="0"/>
              </a:rPr>
              <a:t>Prof Omer   </a:t>
            </a:r>
            <a:r>
              <a:rPr lang="en-GB" sz="5400" b="1" dirty="0" err="1">
                <a:effectLst>
                  <a:outerShdw blurRad="38100" dist="38100" dir="2700000" algn="tl">
                    <a:srgbClr val="000000">
                      <a:alpha val="43137"/>
                    </a:srgbClr>
                  </a:outerShdw>
                </a:effectLst>
                <a:latin typeface="Tw Cen MT" pitchFamily="34" charset="0"/>
              </a:rPr>
              <a:t>M</a:t>
            </a:r>
            <a:r>
              <a:rPr lang="en-GB" sz="5400" b="1" dirty="0" err="1" smtClean="0">
                <a:effectLst>
                  <a:outerShdw blurRad="38100" dist="38100" dir="2700000" algn="tl">
                    <a:srgbClr val="000000">
                      <a:alpha val="43137"/>
                    </a:srgbClr>
                  </a:outerShdw>
                </a:effectLst>
                <a:latin typeface="Tw Cen MT" pitchFamily="34" charset="0"/>
              </a:rPr>
              <a:t>aaitah</a:t>
            </a:r>
            <a:r>
              <a:rPr lang="en-GB" sz="5400" b="1" dirty="0" smtClean="0">
                <a:effectLst>
                  <a:outerShdw blurRad="38100" dist="38100" dir="2700000" algn="tl">
                    <a:srgbClr val="000000">
                      <a:alpha val="43137"/>
                    </a:srgbClr>
                  </a:outerShdw>
                </a:effectLst>
                <a:latin typeface="Tw Cen MT" pitchFamily="34" charset="0"/>
              </a:rPr>
              <a:t> </a:t>
            </a:r>
            <a:endParaRPr lang="en-GB" sz="5400" b="1" dirty="0">
              <a:effectLst>
                <a:outerShdw blurRad="38100" dist="38100" dir="2700000" algn="tl">
                  <a:srgbClr val="000000">
                    <a:alpha val="43137"/>
                  </a:srgbClr>
                </a:outerShdw>
              </a:effectLst>
              <a:latin typeface="Tw Cen MT" pitchFamily="34" charset="0"/>
            </a:endParaRPr>
          </a:p>
          <a:p>
            <a:pPr algn="ctr"/>
            <a:endParaRPr lang="en-GB" sz="5400" dirty="0">
              <a:latin typeface="Tw Cen MT" pitchFamily="34" charset="0"/>
            </a:endParaRPr>
          </a:p>
        </p:txBody>
      </p:sp>
    </p:spTree>
    <p:extLst>
      <p:ext uri="{BB962C8B-B14F-4D97-AF65-F5344CB8AC3E}">
        <p14:creationId xmlns:p14="http://schemas.microsoft.com/office/powerpoint/2010/main" val="140094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8210" y="2060848"/>
            <a:ext cx="3785790" cy="40459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23528" y="190381"/>
            <a:ext cx="5101909" cy="707886"/>
          </a:xfrm>
          <a:prstGeom prst="rect">
            <a:avLst/>
          </a:prstGeom>
          <a:noFill/>
        </p:spPr>
        <p:txBody>
          <a:bodyPr wrap="none" rtlCol="0">
            <a:spAutoFit/>
          </a:bodyPr>
          <a:lstStyle/>
          <a:p>
            <a:r>
              <a:rPr lang="en-GB" sz="4000" dirty="0">
                <a:solidFill>
                  <a:schemeClr val="bg1"/>
                </a:solidFill>
                <a:latin typeface="Tw Cen MT" pitchFamily="34" charset="0"/>
              </a:rPr>
              <a:t>Steps of implementation</a:t>
            </a:r>
          </a:p>
        </p:txBody>
      </p:sp>
      <p:sp>
        <p:nvSpPr>
          <p:cNvPr id="2" name="Rectangle 1"/>
          <p:cNvSpPr/>
          <p:nvPr/>
        </p:nvSpPr>
        <p:spPr>
          <a:xfrm>
            <a:off x="323528" y="1540131"/>
            <a:ext cx="5182710" cy="3046988"/>
          </a:xfrm>
          <a:prstGeom prst="rect">
            <a:avLst/>
          </a:prstGeom>
        </p:spPr>
        <p:txBody>
          <a:bodyPr wrap="square">
            <a:spAutoFit/>
          </a:bodyPr>
          <a:lstStyle/>
          <a:p>
            <a:r>
              <a:rPr lang="en-US" sz="2400" b="1" dirty="0">
                <a:effectLst>
                  <a:outerShdw blurRad="38100" dist="38100" dir="2700000" algn="tl">
                    <a:srgbClr val="000000">
                      <a:alpha val="43137"/>
                    </a:srgbClr>
                  </a:outerShdw>
                </a:effectLst>
                <a:latin typeface="Tw Cen MT" pitchFamily="34" charset="0"/>
              </a:rPr>
              <a:t>2) Investigating general essences (eidetic intuiting)</a:t>
            </a:r>
          </a:p>
          <a:p>
            <a:endParaRPr lang="en-US" dirty="0"/>
          </a:p>
          <a:p>
            <a:r>
              <a:rPr lang="en-US" dirty="0"/>
              <a:t>« Such particulars may be given either in </a:t>
            </a:r>
            <a:r>
              <a:rPr lang="en-US" b="1" dirty="0"/>
              <a:t>perception</a:t>
            </a:r>
            <a:r>
              <a:rPr lang="en-US" dirty="0"/>
              <a:t> or in </a:t>
            </a:r>
            <a:r>
              <a:rPr lang="en-US" b="1" dirty="0"/>
              <a:t>imagination o</a:t>
            </a:r>
            <a:r>
              <a:rPr lang="en-US" dirty="0"/>
              <a:t>r in a combination of both.</a:t>
            </a:r>
          </a:p>
          <a:p>
            <a:endParaRPr lang="en-US" dirty="0"/>
          </a:p>
          <a:p>
            <a:r>
              <a:rPr lang="en-US" dirty="0"/>
              <a:t>• Another way to investigate essences is by </a:t>
            </a:r>
            <a:r>
              <a:rPr lang="en-US" b="1" dirty="0"/>
              <a:t>lining up particular phenomena in a continuous series </a:t>
            </a:r>
            <a:r>
              <a:rPr lang="en-US" dirty="0"/>
              <a:t>based on</a:t>
            </a:r>
          </a:p>
          <a:p>
            <a:r>
              <a:rPr lang="en-US" dirty="0"/>
              <a:t>the order of their similarities.</a:t>
            </a:r>
          </a:p>
        </p:txBody>
      </p:sp>
    </p:spTree>
    <p:extLst>
      <p:ext uri="{BB962C8B-B14F-4D97-AF65-F5344CB8AC3E}">
        <p14:creationId xmlns:p14="http://schemas.microsoft.com/office/powerpoint/2010/main" val="132251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28826"/>
            <a:ext cx="5101909" cy="707886"/>
          </a:xfrm>
          <a:prstGeom prst="rect">
            <a:avLst/>
          </a:prstGeom>
          <a:noFill/>
        </p:spPr>
        <p:txBody>
          <a:bodyPr wrap="none" rtlCol="0">
            <a:spAutoFit/>
          </a:bodyPr>
          <a:lstStyle/>
          <a:p>
            <a:r>
              <a:rPr lang="en-GB" sz="4000" dirty="0">
                <a:solidFill>
                  <a:schemeClr val="bg1"/>
                </a:solidFill>
                <a:latin typeface="Tw Cen MT" pitchFamily="34" charset="0"/>
              </a:rPr>
              <a:t>Steps of implementation</a:t>
            </a:r>
          </a:p>
        </p:txBody>
      </p:sp>
      <p:pic>
        <p:nvPicPr>
          <p:cNvPr id="4098" name="Picture 2" descr="Image result for eidetic intuition"/>
          <p:cNvPicPr>
            <a:picLocks noChangeAspect="1" noChangeArrowheads="1"/>
          </p:cNvPicPr>
          <p:nvPr/>
        </p:nvPicPr>
        <p:blipFill rotWithShape="1">
          <a:blip r:embed="rId2">
            <a:extLst>
              <a:ext uri="{28A0092B-C50C-407E-A947-70E740481C1C}">
                <a14:useLocalDpi xmlns:a14="http://schemas.microsoft.com/office/drawing/2010/main" val="0"/>
              </a:ext>
            </a:extLst>
          </a:blip>
          <a:srcRect l="50618" t="8378" r="23782" b="53169"/>
          <a:stretch/>
        </p:blipFill>
        <p:spPr bwMode="auto">
          <a:xfrm>
            <a:off x="6044952" y="3466274"/>
            <a:ext cx="3099048" cy="34191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3528" y="1700808"/>
            <a:ext cx="6480720" cy="2769989"/>
          </a:xfrm>
          <a:prstGeom prst="rect">
            <a:avLst/>
          </a:prstGeom>
        </p:spPr>
        <p:txBody>
          <a:bodyPr wrap="square">
            <a:spAutoFit/>
          </a:bodyPr>
          <a:lstStyle/>
          <a:p>
            <a:r>
              <a:rPr lang="en-US" sz="2400" b="1" dirty="0">
                <a:effectLst>
                  <a:outerShdw blurRad="38100" dist="38100" dir="2700000" algn="tl">
                    <a:srgbClr val="000000">
                      <a:alpha val="43137"/>
                    </a:srgbClr>
                  </a:outerShdw>
                </a:effectLst>
                <a:latin typeface="Tw Cen MT" pitchFamily="34" charset="0"/>
              </a:rPr>
              <a:t>3) Apprehending essential relationships among essences</a:t>
            </a:r>
          </a:p>
          <a:p>
            <a:r>
              <a:rPr lang="en-US" dirty="0">
                <a:latin typeface="Tw Cen MT" pitchFamily="34" charset="0"/>
              </a:rPr>
              <a:t>Phenomenology is not only concerned about components, but also with relationships or connections. </a:t>
            </a:r>
          </a:p>
          <a:p>
            <a:endParaRPr lang="en-US" dirty="0">
              <a:latin typeface="Tw Cen MT" pitchFamily="34" charset="0"/>
            </a:endParaRPr>
          </a:p>
          <a:p>
            <a:r>
              <a:rPr lang="en-US" dirty="0">
                <a:effectLst>
                  <a:outerShdw blurRad="38100" dist="38100" dir="2700000" algn="tl">
                    <a:srgbClr val="000000">
                      <a:alpha val="43137"/>
                    </a:srgbClr>
                  </a:outerShdw>
                </a:effectLst>
                <a:latin typeface="Tw Cen MT" pitchFamily="34" charset="0"/>
              </a:rPr>
              <a:t>Two types of relationships:</a:t>
            </a:r>
          </a:p>
          <a:p>
            <a:endParaRPr lang="en-US" b="1" dirty="0">
              <a:effectLst>
                <a:outerShdw blurRad="38100" dist="38100" dir="2700000" algn="tl">
                  <a:srgbClr val="000000">
                    <a:alpha val="43137"/>
                  </a:srgbClr>
                </a:outerShdw>
              </a:effectLst>
              <a:latin typeface="Tw Cen MT" pitchFamily="34" charset="0"/>
            </a:endParaRPr>
          </a:p>
          <a:p>
            <a:r>
              <a:rPr lang="en-US" b="1" dirty="0">
                <a:latin typeface="Tw Cen MT" pitchFamily="34" charset="0"/>
              </a:rPr>
              <a:t>a. Single (its) essence </a:t>
            </a:r>
            <a:endParaRPr lang="en-US" dirty="0">
              <a:latin typeface="Tw Cen MT" pitchFamily="34" charset="0"/>
            </a:endParaRPr>
          </a:p>
          <a:p>
            <a:r>
              <a:rPr lang="en-US" b="1" dirty="0">
                <a:latin typeface="Tw Cen MT" pitchFamily="34" charset="0"/>
              </a:rPr>
              <a:t>b. Between several essences </a:t>
            </a:r>
            <a:endParaRPr lang="en-US" dirty="0">
              <a:latin typeface="Tw Cen MT" pitchFamily="34" charset="0"/>
            </a:endParaRPr>
          </a:p>
        </p:txBody>
      </p:sp>
    </p:spTree>
    <p:extLst>
      <p:ext uri="{BB962C8B-B14F-4D97-AF65-F5344CB8AC3E}">
        <p14:creationId xmlns:p14="http://schemas.microsoft.com/office/powerpoint/2010/main" val="200024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5629" y="1628800"/>
            <a:ext cx="7716662" cy="1446550"/>
          </a:xfrm>
          <a:prstGeom prst="rect">
            <a:avLst/>
          </a:prstGeom>
        </p:spPr>
        <p:txBody>
          <a:bodyPr wrap="square">
            <a:spAutoFit/>
          </a:bodyPr>
          <a:lstStyle/>
          <a:p>
            <a:r>
              <a:rPr lang="en-GB" sz="2400" b="1" dirty="0">
                <a:effectLst>
                  <a:outerShdw blurRad="38100" dist="38100" dir="2700000" algn="tl">
                    <a:srgbClr val="000000">
                      <a:alpha val="43137"/>
                    </a:srgbClr>
                  </a:outerShdw>
                </a:effectLst>
                <a:latin typeface="Tw Cen MT" pitchFamily="34" charset="0"/>
              </a:rPr>
              <a:t>4) Watching Modes of Appearing.</a:t>
            </a:r>
            <a:r>
              <a:rPr lang="en-GB" sz="2800" b="1" dirty="0">
                <a:effectLst>
                  <a:outerShdw blurRad="38100" dist="38100" dir="2700000" algn="tl">
                    <a:srgbClr val="000000">
                      <a:alpha val="43137"/>
                    </a:srgbClr>
                  </a:outerShdw>
                </a:effectLst>
                <a:latin typeface="Tw Cen MT" pitchFamily="34" charset="0"/>
              </a:rPr>
              <a:t> </a:t>
            </a:r>
          </a:p>
          <a:p>
            <a:r>
              <a:rPr lang="en-GB" sz="2000" dirty="0">
                <a:latin typeface="Tw Cen MT" pitchFamily="34" charset="0"/>
              </a:rPr>
              <a:t>Phenomenology is the systematic exploration of the phenomena not only in the sense of what appears, whether particulars or general essences, but also of “</a:t>
            </a:r>
            <a:r>
              <a:rPr lang="en-GB" sz="2000" b="1" dirty="0">
                <a:latin typeface="Tw Cen MT" pitchFamily="34" charset="0"/>
              </a:rPr>
              <a:t>the way in which things appear”. </a:t>
            </a:r>
          </a:p>
        </p:txBody>
      </p:sp>
      <p:sp>
        <p:nvSpPr>
          <p:cNvPr id="9" name="Rectangle 8"/>
          <p:cNvSpPr/>
          <p:nvPr/>
        </p:nvSpPr>
        <p:spPr>
          <a:xfrm>
            <a:off x="309965" y="3728500"/>
            <a:ext cx="7772326" cy="1754326"/>
          </a:xfrm>
          <a:prstGeom prst="rect">
            <a:avLst/>
          </a:prstGeom>
        </p:spPr>
        <p:txBody>
          <a:bodyPr wrap="square">
            <a:spAutoFit/>
          </a:bodyPr>
          <a:lstStyle/>
          <a:p>
            <a:r>
              <a:rPr lang="en-GB" sz="2400" b="1" dirty="0">
                <a:effectLst>
                  <a:outerShdw blurRad="38100" dist="38100" dir="2700000" algn="tl">
                    <a:srgbClr val="000000">
                      <a:alpha val="43137"/>
                    </a:srgbClr>
                  </a:outerShdw>
                </a:effectLst>
                <a:latin typeface="Tw Cen MT" pitchFamily="34" charset="0"/>
              </a:rPr>
              <a:t>5) Watching the Constitution of Phenomena in Consciousness.</a:t>
            </a:r>
          </a:p>
          <a:p>
            <a:r>
              <a:rPr lang="en-GB" sz="2000" dirty="0">
                <a:latin typeface="Tw Cen MT" pitchFamily="34" charset="0"/>
              </a:rPr>
              <a:t> It consists merely in determining the way in </a:t>
            </a:r>
            <a:r>
              <a:rPr lang="en-GB" sz="2000" b="1" dirty="0">
                <a:latin typeface="Tw Cen MT" pitchFamily="34" charset="0"/>
              </a:rPr>
              <a:t>which a phenomenon establishes itself and takes shape in our consciousness.</a:t>
            </a:r>
            <a:r>
              <a:rPr lang="en-GB" sz="2000" dirty="0">
                <a:latin typeface="Tw Cen MT" pitchFamily="34" charset="0"/>
              </a:rPr>
              <a:t> E.g. the way one creates a mental map of a city he is just visiting for the first time. </a:t>
            </a:r>
          </a:p>
        </p:txBody>
      </p:sp>
      <p:sp>
        <p:nvSpPr>
          <p:cNvPr id="10" name="TextBox 9"/>
          <p:cNvSpPr txBox="1"/>
          <p:nvPr/>
        </p:nvSpPr>
        <p:spPr>
          <a:xfrm>
            <a:off x="323528" y="188640"/>
            <a:ext cx="5101909" cy="707886"/>
          </a:xfrm>
          <a:prstGeom prst="rect">
            <a:avLst/>
          </a:prstGeom>
          <a:noFill/>
        </p:spPr>
        <p:txBody>
          <a:bodyPr wrap="none" rtlCol="0">
            <a:spAutoFit/>
          </a:bodyPr>
          <a:lstStyle/>
          <a:p>
            <a:r>
              <a:rPr lang="en-GB" sz="4000" dirty="0">
                <a:solidFill>
                  <a:schemeClr val="bg1"/>
                </a:solidFill>
                <a:latin typeface="Tw Cen MT" pitchFamily="34" charset="0"/>
              </a:rPr>
              <a:t>Steps of implementation</a:t>
            </a:r>
          </a:p>
        </p:txBody>
      </p:sp>
    </p:spTree>
    <p:extLst>
      <p:ext uri="{BB962C8B-B14F-4D97-AF65-F5344CB8AC3E}">
        <p14:creationId xmlns:p14="http://schemas.microsoft.com/office/powerpoint/2010/main" val="59556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628800"/>
            <a:ext cx="8055822" cy="1692771"/>
          </a:xfrm>
          <a:prstGeom prst="rect">
            <a:avLst/>
          </a:prstGeom>
        </p:spPr>
        <p:txBody>
          <a:bodyPr wrap="square">
            <a:spAutoFit/>
          </a:bodyPr>
          <a:lstStyle/>
          <a:p>
            <a:r>
              <a:rPr lang="en-GB" sz="2400" b="1" dirty="0">
                <a:effectLst>
                  <a:outerShdw blurRad="38100" dist="38100" dir="2700000" algn="tl">
                    <a:srgbClr val="000000">
                      <a:alpha val="43137"/>
                    </a:srgbClr>
                  </a:outerShdw>
                </a:effectLst>
                <a:latin typeface="Tw Cen MT" pitchFamily="34" charset="0"/>
              </a:rPr>
              <a:t>6) Suspending Belief in the Existence of the Phenomena. </a:t>
            </a:r>
          </a:p>
          <a:p>
            <a:r>
              <a:rPr lang="en-GB" sz="2000" dirty="0">
                <a:latin typeface="Tw Cen MT" pitchFamily="34" charset="0"/>
              </a:rPr>
              <a:t>The underlying idea is to detach the phenomena of our every day experience, while preserving their content as fully and as purely as possible. This might be useful in order </a:t>
            </a:r>
            <a:r>
              <a:rPr lang="en-GB" sz="2000" b="1" dirty="0">
                <a:latin typeface="Tw Cen MT" pitchFamily="34" charset="0"/>
              </a:rPr>
              <a:t>to concentrate exclusively on the non- existential or essential content, the “what” of the phenomena</a:t>
            </a:r>
            <a:r>
              <a:rPr lang="en-GB" sz="2000" dirty="0">
                <a:latin typeface="Tw Cen MT" pitchFamily="34" charset="0"/>
              </a:rPr>
              <a:t>.</a:t>
            </a:r>
          </a:p>
        </p:txBody>
      </p:sp>
      <p:sp>
        <p:nvSpPr>
          <p:cNvPr id="10" name="Rectangle 9"/>
          <p:cNvSpPr/>
          <p:nvPr/>
        </p:nvSpPr>
        <p:spPr>
          <a:xfrm>
            <a:off x="386693" y="4149080"/>
            <a:ext cx="7857715" cy="2000548"/>
          </a:xfrm>
          <a:prstGeom prst="rect">
            <a:avLst/>
          </a:prstGeom>
        </p:spPr>
        <p:txBody>
          <a:bodyPr wrap="square">
            <a:spAutoFit/>
          </a:bodyPr>
          <a:lstStyle/>
          <a:p>
            <a:r>
              <a:rPr lang="en-GB" sz="2400" b="1" dirty="0">
                <a:effectLst>
                  <a:outerShdw blurRad="38100" dist="38100" dir="2700000" algn="tl">
                    <a:srgbClr val="000000">
                      <a:alpha val="43137"/>
                    </a:srgbClr>
                  </a:outerShdw>
                </a:effectLst>
                <a:latin typeface="Tw Cen MT" pitchFamily="34" charset="0"/>
              </a:rPr>
              <a:t>7) Interpreting Concealed Meanings of Phenomena.</a:t>
            </a:r>
          </a:p>
          <a:p>
            <a:r>
              <a:rPr lang="en-GB" sz="2000" dirty="0">
                <a:latin typeface="Tw Cen MT" pitchFamily="34" charset="0"/>
              </a:rPr>
              <a:t>It is an attempt to interpret the “sense" of certain phenomena. It aims at discovering meanings which are not immediately manifest to our intuiting, analysing, and describing. Hence, the </a:t>
            </a:r>
            <a:r>
              <a:rPr lang="en-GB" sz="2000" b="1" dirty="0">
                <a:latin typeface="Tw Cen MT" pitchFamily="34" charset="0"/>
              </a:rPr>
              <a:t>interpreter has to go beyond what is directly given.</a:t>
            </a:r>
          </a:p>
          <a:p>
            <a:endParaRPr lang="en-GB" sz="2000" dirty="0">
              <a:latin typeface="Tw Cen MT" pitchFamily="34" charset="0"/>
            </a:endParaRPr>
          </a:p>
        </p:txBody>
      </p:sp>
      <p:sp>
        <p:nvSpPr>
          <p:cNvPr id="8" name="TextBox 7"/>
          <p:cNvSpPr txBox="1"/>
          <p:nvPr/>
        </p:nvSpPr>
        <p:spPr>
          <a:xfrm>
            <a:off x="386693" y="190381"/>
            <a:ext cx="5101909" cy="707886"/>
          </a:xfrm>
          <a:prstGeom prst="rect">
            <a:avLst/>
          </a:prstGeom>
          <a:noFill/>
        </p:spPr>
        <p:txBody>
          <a:bodyPr wrap="none" rtlCol="0">
            <a:spAutoFit/>
          </a:bodyPr>
          <a:lstStyle/>
          <a:p>
            <a:r>
              <a:rPr lang="en-GB" sz="4000" dirty="0">
                <a:solidFill>
                  <a:schemeClr val="bg1"/>
                </a:solidFill>
                <a:latin typeface="Tw Cen MT" pitchFamily="34" charset="0"/>
              </a:rPr>
              <a:t>Steps of implementation</a:t>
            </a:r>
          </a:p>
        </p:txBody>
      </p:sp>
    </p:spTree>
    <p:extLst>
      <p:ext uri="{BB962C8B-B14F-4D97-AF65-F5344CB8AC3E}">
        <p14:creationId xmlns:p14="http://schemas.microsoft.com/office/powerpoint/2010/main" val="251063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1510" y="1556792"/>
            <a:ext cx="8064896" cy="3139321"/>
          </a:xfrm>
          <a:prstGeom prst="rect">
            <a:avLst/>
          </a:prstGeom>
        </p:spPr>
        <p:txBody>
          <a:bodyPr wrap="square">
            <a:spAutoFit/>
          </a:bodyPr>
          <a:lstStyle/>
          <a:p>
            <a:pPr>
              <a:buFont typeface="Arial" panose="020B0604020202020204" pitchFamily="34" charset="0"/>
              <a:buChar char="•"/>
            </a:pPr>
            <a:r>
              <a:rPr lang="en-GB" b="0" i="0" dirty="0">
                <a:solidFill>
                  <a:srgbClr val="555555"/>
                </a:solidFill>
                <a:effectLst/>
                <a:latin typeface="Tw Cen MT" pitchFamily="34" charset="0"/>
              </a:rPr>
              <a:t>Seeks to find the universal nature of an experience and can provide a deeper understanding.</a:t>
            </a:r>
          </a:p>
          <a:p>
            <a:endParaRPr lang="en-GB" dirty="0">
              <a:solidFill>
                <a:srgbClr val="555555"/>
              </a:solidFill>
              <a:latin typeface="Tw Cen MT" pitchFamily="34" charset="0"/>
            </a:endParaRPr>
          </a:p>
          <a:p>
            <a:endParaRPr lang="en-GB" b="0" i="0" dirty="0">
              <a:solidFill>
                <a:srgbClr val="555555"/>
              </a:solidFill>
              <a:effectLst/>
              <a:latin typeface="Tw Cen MT" pitchFamily="34" charset="0"/>
            </a:endParaRPr>
          </a:p>
          <a:p>
            <a:pPr>
              <a:buFont typeface="Arial" panose="020B0604020202020204" pitchFamily="34" charset="0"/>
              <a:buChar char="•"/>
            </a:pPr>
            <a:r>
              <a:rPr lang="en-GB" b="0" i="0" dirty="0">
                <a:solidFill>
                  <a:srgbClr val="555555"/>
                </a:solidFill>
                <a:effectLst/>
                <a:latin typeface="Tw Cen MT" pitchFamily="34" charset="0"/>
              </a:rPr>
              <a:t> The qualitative nature of  phenomenology allows the researcher to notice trends and look at the big picture. </a:t>
            </a:r>
            <a:r>
              <a:rPr lang="en-GB" b="1" i="0" dirty="0">
                <a:solidFill>
                  <a:srgbClr val="555555"/>
                </a:solidFill>
                <a:effectLst/>
                <a:latin typeface="Tw Cen MT" pitchFamily="34" charset="0"/>
              </a:rPr>
              <a:t> The data is not fit into a statistical test that confines or restricts the interpretation.</a:t>
            </a:r>
          </a:p>
          <a:p>
            <a:pPr>
              <a:buFont typeface="Arial" panose="020B0604020202020204" pitchFamily="34" charset="0"/>
              <a:buChar char="•"/>
            </a:pPr>
            <a:endParaRPr lang="en-GB" dirty="0">
              <a:solidFill>
                <a:srgbClr val="555555"/>
              </a:solidFill>
              <a:latin typeface="Tw Cen MT" pitchFamily="34" charset="0"/>
            </a:endParaRPr>
          </a:p>
          <a:p>
            <a:endParaRPr lang="en-GB" b="0" i="0" dirty="0">
              <a:solidFill>
                <a:srgbClr val="555555"/>
              </a:solidFill>
              <a:effectLst/>
              <a:latin typeface="Tw Cen MT" pitchFamily="34" charset="0"/>
            </a:endParaRPr>
          </a:p>
          <a:p>
            <a:pPr>
              <a:buFont typeface="Arial" panose="020B0604020202020204" pitchFamily="34" charset="0"/>
              <a:buChar char="•"/>
            </a:pPr>
            <a:r>
              <a:rPr lang="en-GB" b="0" i="0" dirty="0">
                <a:solidFill>
                  <a:srgbClr val="555555"/>
                </a:solidFill>
                <a:effectLst/>
                <a:latin typeface="Tw Cen MT" pitchFamily="34" charset="0"/>
              </a:rPr>
              <a:t>Helps to understand a lived experience and brings meaning to it. </a:t>
            </a:r>
            <a:endParaRPr lang="en-GB" dirty="0">
              <a:solidFill>
                <a:srgbClr val="555555"/>
              </a:solidFill>
              <a:latin typeface="Tw Cen MT" pitchFamily="34" charset="0"/>
            </a:endParaRPr>
          </a:p>
          <a:p>
            <a:endParaRPr lang="en-GB" b="0" i="0" dirty="0">
              <a:solidFill>
                <a:srgbClr val="555555"/>
              </a:solidFill>
              <a:effectLst/>
              <a:latin typeface="Tw Cen MT" pitchFamily="34" charset="0"/>
            </a:endParaRPr>
          </a:p>
        </p:txBody>
      </p:sp>
      <p:sp>
        <p:nvSpPr>
          <p:cNvPr id="6" name="TextBox 5"/>
          <p:cNvSpPr txBox="1"/>
          <p:nvPr/>
        </p:nvSpPr>
        <p:spPr>
          <a:xfrm>
            <a:off x="323528" y="190381"/>
            <a:ext cx="3209533" cy="707886"/>
          </a:xfrm>
          <a:prstGeom prst="rect">
            <a:avLst/>
          </a:prstGeom>
          <a:noFill/>
        </p:spPr>
        <p:txBody>
          <a:bodyPr wrap="none" rtlCol="0">
            <a:spAutoFit/>
          </a:bodyPr>
          <a:lstStyle/>
          <a:p>
            <a:r>
              <a:rPr lang="en-GB" sz="4000" dirty="0">
                <a:solidFill>
                  <a:schemeClr val="bg1"/>
                </a:solidFill>
                <a:latin typeface="Tw Cen MT" pitchFamily="34" charset="0"/>
              </a:rPr>
              <a:t>Strength points</a:t>
            </a:r>
          </a:p>
        </p:txBody>
      </p:sp>
      <p:sp>
        <p:nvSpPr>
          <p:cNvPr id="7" name="Rectangle 6"/>
          <p:cNvSpPr/>
          <p:nvPr/>
        </p:nvSpPr>
        <p:spPr>
          <a:xfrm>
            <a:off x="271510" y="4077072"/>
            <a:ext cx="8496944"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FF0000"/>
              </a:solidFill>
            </a:endParaRPr>
          </a:p>
          <a:p>
            <a:pPr marL="285750" indent="-285750">
              <a:buFont typeface="Arial" pitchFamily="34" charset="0"/>
              <a:buChar char="•"/>
            </a:pPr>
            <a:endParaRPr lang="en-US" dirty="0">
              <a:solidFill>
                <a:schemeClr val="bg1">
                  <a:lumMod val="50000"/>
                </a:schemeClr>
              </a:solidFill>
              <a:latin typeface="Tw Cen MT" pitchFamily="34" charset="0"/>
            </a:endParaRPr>
          </a:p>
          <a:p>
            <a:pPr marL="285750" indent="-285750">
              <a:buFont typeface="Arial" pitchFamily="34" charset="0"/>
              <a:buChar char="•"/>
            </a:pPr>
            <a:r>
              <a:rPr lang="en-US" dirty="0">
                <a:solidFill>
                  <a:schemeClr val="bg1">
                    <a:lumMod val="50000"/>
                  </a:schemeClr>
                </a:solidFill>
                <a:latin typeface="Tw Cen MT" pitchFamily="34" charset="0"/>
              </a:rPr>
              <a:t>Expand </a:t>
            </a:r>
            <a:r>
              <a:rPr lang="en-US" b="1" dirty="0">
                <a:solidFill>
                  <a:schemeClr val="bg1">
                    <a:lumMod val="50000"/>
                  </a:schemeClr>
                </a:solidFill>
                <a:latin typeface="Tw Cen MT" pitchFamily="34" charset="0"/>
              </a:rPr>
              <a:t>self-awareness</a:t>
            </a:r>
          </a:p>
        </p:txBody>
      </p:sp>
      <p:sp>
        <p:nvSpPr>
          <p:cNvPr id="8" name="Rectangle 7"/>
          <p:cNvSpPr/>
          <p:nvPr/>
        </p:nvSpPr>
        <p:spPr>
          <a:xfrm>
            <a:off x="251520" y="5363924"/>
            <a:ext cx="792088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US" dirty="0">
                <a:solidFill>
                  <a:schemeClr val="bg1">
                    <a:lumMod val="50000"/>
                  </a:schemeClr>
                </a:solidFill>
                <a:latin typeface="Tw Cen MT" pitchFamily="34" charset="0"/>
              </a:rPr>
              <a:t>Mutual understanding exists between planner and client</a:t>
            </a:r>
          </a:p>
        </p:txBody>
      </p:sp>
      <p:sp>
        <p:nvSpPr>
          <p:cNvPr id="9" name="Rectangle 8"/>
          <p:cNvSpPr/>
          <p:nvPr/>
        </p:nvSpPr>
        <p:spPr>
          <a:xfrm>
            <a:off x="271510" y="6011996"/>
            <a:ext cx="8064896"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US" dirty="0">
                <a:solidFill>
                  <a:schemeClr val="bg1">
                    <a:lumMod val="50000"/>
                  </a:schemeClr>
                </a:solidFill>
                <a:latin typeface="Tw Cen MT" pitchFamily="34" charset="0"/>
              </a:rPr>
              <a:t>Flexibility in interpersonal relationships </a:t>
            </a:r>
          </a:p>
        </p:txBody>
      </p:sp>
    </p:spTree>
    <p:extLst>
      <p:ext uri="{BB962C8B-B14F-4D97-AF65-F5344CB8AC3E}">
        <p14:creationId xmlns:p14="http://schemas.microsoft.com/office/powerpoint/2010/main" val="2450537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512" y="1480716"/>
            <a:ext cx="8280920" cy="2308324"/>
          </a:xfrm>
          <a:prstGeom prst="rect">
            <a:avLst/>
          </a:prstGeom>
        </p:spPr>
        <p:txBody>
          <a:bodyPr wrap="square">
            <a:spAutoFit/>
          </a:bodyPr>
          <a:lstStyle/>
          <a:p>
            <a:pPr>
              <a:buFont typeface="Arial" panose="020B0604020202020204" pitchFamily="34" charset="0"/>
              <a:buChar char="•"/>
            </a:pPr>
            <a:r>
              <a:rPr lang="en-GB" b="0" i="0" dirty="0">
                <a:solidFill>
                  <a:srgbClr val="555555"/>
                </a:solidFill>
                <a:effectLst/>
                <a:latin typeface="Tw Cen MT" pitchFamily="34" charset="0"/>
              </a:rPr>
              <a:t>The research participants must be able to articulate their thoughts and feelings about the experience being studied.  </a:t>
            </a:r>
            <a:r>
              <a:rPr lang="en-GB" b="0" i="0" dirty="0">
                <a:solidFill>
                  <a:srgbClr val="555555"/>
                </a:solidFill>
                <a:effectLst>
                  <a:outerShdw blurRad="38100" dist="38100" dir="2700000" algn="tl">
                    <a:srgbClr val="000000">
                      <a:alpha val="43137"/>
                    </a:srgbClr>
                  </a:outerShdw>
                </a:effectLst>
                <a:latin typeface="Tw Cen MT" pitchFamily="34" charset="0"/>
              </a:rPr>
              <a:t>It may be difficult for them to express themselves due to language barriers, age, cognition, embarrassment and other factors.</a:t>
            </a:r>
          </a:p>
          <a:p>
            <a:endParaRPr lang="en-GB" b="0" i="0" dirty="0">
              <a:solidFill>
                <a:srgbClr val="555555"/>
              </a:solidFill>
              <a:effectLst/>
              <a:latin typeface="Tw Cen MT" pitchFamily="34" charset="0"/>
            </a:endParaRPr>
          </a:p>
          <a:p>
            <a:pPr>
              <a:buFont typeface="Arial" panose="020B0604020202020204" pitchFamily="34" charset="0"/>
              <a:buChar char="•"/>
            </a:pPr>
            <a:r>
              <a:rPr lang="en-GB" b="0" i="0" dirty="0">
                <a:solidFill>
                  <a:srgbClr val="555555"/>
                </a:solidFill>
                <a:effectLst/>
                <a:latin typeface="Tw Cen MT" pitchFamily="34" charset="0"/>
              </a:rPr>
              <a:t>It may be difficult to gain access to participants.</a:t>
            </a:r>
          </a:p>
          <a:p>
            <a:pPr>
              <a:buFont typeface="Arial" panose="020B0604020202020204" pitchFamily="34" charset="0"/>
              <a:buChar char="•"/>
            </a:pPr>
            <a:endParaRPr lang="en-GB" dirty="0">
              <a:solidFill>
                <a:srgbClr val="555555"/>
              </a:solidFill>
              <a:latin typeface="Tw Cen MT" pitchFamily="34" charset="0"/>
            </a:endParaRPr>
          </a:p>
          <a:p>
            <a:pPr>
              <a:buFont typeface="Arial" panose="020B0604020202020204" pitchFamily="34" charset="0"/>
              <a:buChar char="•"/>
            </a:pPr>
            <a:r>
              <a:rPr lang="en-GB" b="0" i="0" dirty="0">
                <a:solidFill>
                  <a:srgbClr val="555555"/>
                </a:solidFill>
                <a:effectLst/>
                <a:latin typeface="Tw Cen MT" pitchFamily="34" charset="0"/>
              </a:rPr>
              <a:t>Presentation of findings may be difficult.  The subjectivity of the data may lead to difficulty in establishing reliability and validity.</a:t>
            </a:r>
          </a:p>
        </p:txBody>
      </p:sp>
      <p:sp>
        <p:nvSpPr>
          <p:cNvPr id="7" name="TextBox 6"/>
          <p:cNvSpPr txBox="1"/>
          <p:nvPr/>
        </p:nvSpPr>
        <p:spPr>
          <a:xfrm>
            <a:off x="323528" y="190381"/>
            <a:ext cx="2274982" cy="707886"/>
          </a:xfrm>
          <a:prstGeom prst="rect">
            <a:avLst/>
          </a:prstGeom>
          <a:noFill/>
        </p:spPr>
        <p:txBody>
          <a:bodyPr wrap="none" rtlCol="0">
            <a:spAutoFit/>
          </a:bodyPr>
          <a:lstStyle/>
          <a:p>
            <a:r>
              <a:rPr lang="en-GB" sz="4000" dirty="0">
                <a:solidFill>
                  <a:schemeClr val="bg1"/>
                </a:solidFill>
                <a:latin typeface="Tw Cen MT" pitchFamily="34" charset="0"/>
              </a:rPr>
              <a:t>Limitations</a:t>
            </a:r>
          </a:p>
        </p:txBody>
      </p:sp>
      <p:sp>
        <p:nvSpPr>
          <p:cNvPr id="8" name="Rectangle 7"/>
          <p:cNvSpPr/>
          <p:nvPr/>
        </p:nvSpPr>
        <p:spPr>
          <a:xfrm>
            <a:off x="251519" y="3789040"/>
            <a:ext cx="7920880" cy="923330"/>
          </a:xfrm>
          <a:prstGeom prst="rect">
            <a:avLst/>
          </a:prstGeom>
        </p:spPr>
        <p:txBody>
          <a:bodyPr wrap="square">
            <a:spAutoFit/>
          </a:bodyPr>
          <a:lstStyle/>
          <a:p>
            <a:pPr lvl="0">
              <a:buFont typeface="Arial" panose="020B0604020202020204" pitchFamily="34" charset="0"/>
              <a:buChar char="•"/>
            </a:pPr>
            <a:r>
              <a:rPr lang="en-GB" dirty="0">
                <a:solidFill>
                  <a:srgbClr val="555555"/>
                </a:solidFill>
                <a:latin typeface="Tw Cen MT" pitchFamily="34" charset="0"/>
              </a:rPr>
              <a:t>Results may help expose misconceptions about an experience.  It may be a means to have the voices of the participants heard which may prompt action or at least challenge pre-conceived notions and complacency.</a:t>
            </a:r>
          </a:p>
        </p:txBody>
      </p:sp>
      <p:sp>
        <p:nvSpPr>
          <p:cNvPr id="9" name="Rectangle 8"/>
          <p:cNvSpPr/>
          <p:nvPr/>
        </p:nvSpPr>
        <p:spPr>
          <a:xfrm>
            <a:off x="251519" y="4928394"/>
            <a:ext cx="8064896" cy="1754326"/>
          </a:xfrm>
          <a:prstGeom prst="rect">
            <a:avLst/>
          </a:prstGeom>
        </p:spPr>
        <p:txBody>
          <a:bodyPr wrap="square">
            <a:spAutoFit/>
          </a:bodyPr>
          <a:lstStyle/>
          <a:p>
            <a:pPr>
              <a:buFont typeface="Arial" panose="020B0604020202020204" pitchFamily="34" charset="0"/>
              <a:buChar char="•"/>
            </a:pPr>
            <a:r>
              <a:rPr lang="en-GB" dirty="0">
                <a:solidFill>
                  <a:srgbClr val="555555"/>
                </a:solidFill>
                <a:latin typeface="Tw Cen MT" pitchFamily="34" charset="0"/>
              </a:rPr>
              <a:t>Policy makers may give less credibility to phenomenological study.</a:t>
            </a:r>
          </a:p>
          <a:p>
            <a:pPr>
              <a:buFont typeface="Arial" panose="020B0604020202020204" pitchFamily="34" charset="0"/>
              <a:buChar char="•"/>
            </a:pPr>
            <a:endParaRPr lang="en-GB" dirty="0">
              <a:solidFill>
                <a:srgbClr val="555555"/>
              </a:solidFill>
              <a:latin typeface="Tw Cen MT" pitchFamily="34" charset="0"/>
            </a:endParaRPr>
          </a:p>
          <a:p>
            <a:endParaRPr lang="en-GB" dirty="0">
              <a:solidFill>
                <a:srgbClr val="555555"/>
              </a:solidFill>
              <a:latin typeface="Tw Cen MT" pitchFamily="34" charset="0"/>
            </a:endParaRPr>
          </a:p>
          <a:p>
            <a:pPr>
              <a:buFont typeface="Arial" panose="020B0604020202020204" pitchFamily="34" charset="0"/>
              <a:buChar char="•"/>
            </a:pPr>
            <a:r>
              <a:rPr lang="en-GB" dirty="0">
                <a:solidFill>
                  <a:srgbClr val="555555"/>
                </a:solidFill>
                <a:latin typeface="Tw Cen MT" pitchFamily="34" charset="0"/>
              </a:rPr>
              <a:t>Gathering data and data analysis may be time consuming and laborious (</a:t>
            </a:r>
            <a:r>
              <a:rPr lang="en-US" dirty="0">
                <a:solidFill>
                  <a:srgbClr val="333333"/>
                </a:solidFill>
                <a:latin typeface="Tw Cen MT" pitchFamily="34" charset="0"/>
              </a:rPr>
              <a:t>seek to elucidate – human subjectivity – does not make itself readily available for ease of investigation)</a:t>
            </a:r>
            <a:endParaRPr lang="en-GB" dirty="0">
              <a:solidFill>
                <a:srgbClr val="555555"/>
              </a:solidFill>
              <a:latin typeface="Tw Cen MT" pitchFamily="34" charset="0"/>
            </a:endParaRPr>
          </a:p>
        </p:txBody>
      </p:sp>
    </p:spTree>
    <p:extLst>
      <p:ext uri="{BB962C8B-B14F-4D97-AF65-F5344CB8AC3E}">
        <p14:creationId xmlns:p14="http://schemas.microsoft.com/office/powerpoint/2010/main" val="265911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783" y="1209526"/>
            <a:ext cx="8337648" cy="923330"/>
          </a:xfrm>
          <a:prstGeom prst="rect">
            <a:avLst/>
          </a:prstGeom>
        </p:spPr>
        <p:txBody>
          <a:bodyPr wrap="square">
            <a:spAutoFit/>
          </a:bodyPr>
          <a:lstStyle/>
          <a:p>
            <a:r>
              <a:rPr lang="en-GB" b="1" dirty="0">
                <a:effectLst>
                  <a:outerShdw blurRad="38100" dist="38100" dir="2700000" algn="tl">
                    <a:srgbClr val="000000">
                      <a:alpha val="43137"/>
                    </a:srgbClr>
                  </a:outerShdw>
                </a:effectLst>
                <a:latin typeface="Tw Cen MT" pitchFamily="34" charset="0"/>
              </a:rPr>
              <a:t> 1-</a:t>
            </a:r>
            <a:r>
              <a:rPr lang="en-GB" dirty="0">
                <a:latin typeface="Tw Cen MT" pitchFamily="34" charset="0"/>
              </a:rPr>
              <a:t>A phenomenological theory of planning procedure would </a:t>
            </a:r>
            <a:r>
              <a:rPr lang="en-GB" b="1" dirty="0">
                <a:latin typeface="Tw Cen MT" pitchFamily="34" charset="0"/>
              </a:rPr>
              <a:t>encourage planners to note what objects in their communities have meaning, and how different frames of reference give different meanings to each object</a:t>
            </a:r>
            <a:endParaRPr lang="en-GB" dirty="0">
              <a:latin typeface="Tw Cen MT" pitchFamily="34" charset="0"/>
            </a:endParaRPr>
          </a:p>
        </p:txBody>
      </p:sp>
      <p:sp>
        <p:nvSpPr>
          <p:cNvPr id="13" name="TextBox 12"/>
          <p:cNvSpPr txBox="1"/>
          <p:nvPr/>
        </p:nvSpPr>
        <p:spPr>
          <a:xfrm>
            <a:off x="251520" y="200834"/>
            <a:ext cx="1539204" cy="707886"/>
          </a:xfrm>
          <a:prstGeom prst="rect">
            <a:avLst/>
          </a:prstGeom>
          <a:noFill/>
        </p:spPr>
        <p:txBody>
          <a:bodyPr wrap="none" rtlCol="0">
            <a:spAutoFit/>
          </a:bodyPr>
          <a:lstStyle/>
          <a:p>
            <a:r>
              <a:rPr lang="en-GB" sz="4000" dirty="0">
                <a:solidFill>
                  <a:schemeClr val="bg1"/>
                </a:solidFill>
                <a:latin typeface="Tw Cen MT" pitchFamily="34" charset="0"/>
              </a:rPr>
              <a:t>Critics </a:t>
            </a:r>
          </a:p>
        </p:txBody>
      </p:sp>
      <p:sp>
        <p:nvSpPr>
          <p:cNvPr id="11" name="Rectangle 10"/>
          <p:cNvSpPr/>
          <p:nvPr/>
        </p:nvSpPr>
        <p:spPr>
          <a:xfrm>
            <a:off x="173894" y="2324240"/>
            <a:ext cx="8214529" cy="646331"/>
          </a:xfrm>
          <a:prstGeom prst="rect">
            <a:avLst/>
          </a:prstGeom>
        </p:spPr>
        <p:txBody>
          <a:bodyPr wrap="square">
            <a:spAutoFit/>
          </a:bodyPr>
          <a:lstStyle/>
          <a:p>
            <a:r>
              <a:rPr lang="en-GB" b="1" dirty="0">
                <a:effectLst>
                  <a:outerShdw blurRad="38100" dist="38100" dir="2700000" algn="tl">
                    <a:srgbClr val="000000">
                      <a:alpha val="43137"/>
                    </a:srgbClr>
                  </a:outerShdw>
                </a:effectLst>
                <a:latin typeface="Tw Cen MT" pitchFamily="34" charset="0"/>
              </a:rPr>
              <a:t>2-</a:t>
            </a:r>
            <a:r>
              <a:rPr lang="en-GB" b="1" dirty="0">
                <a:latin typeface="Tw Cen MT" pitchFamily="34" charset="0"/>
              </a:rPr>
              <a:t>Total immersion” </a:t>
            </a:r>
            <a:r>
              <a:rPr lang="en-GB" dirty="0">
                <a:latin typeface="Tw Cen MT" pitchFamily="34" charset="0"/>
              </a:rPr>
              <a:t>with the local culture and becoming knowledgeable of local priorities, ethics, and lifestyles</a:t>
            </a:r>
          </a:p>
        </p:txBody>
      </p:sp>
      <p:sp>
        <p:nvSpPr>
          <p:cNvPr id="14" name="Rectangle 13"/>
          <p:cNvSpPr/>
          <p:nvPr/>
        </p:nvSpPr>
        <p:spPr>
          <a:xfrm>
            <a:off x="173894" y="3188336"/>
            <a:ext cx="8070513" cy="1200329"/>
          </a:xfrm>
          <a:prstGeom prst="rect">
            <a:avLst/>
          </a:prstGeom>
        </p:spPr>
        <p:txBody>
          <a:bodyPr wrap="square">
            <a:spAutoFit/>
          </a:bodyPr>
          <a:lstStyle/>
          <a:p>
            <a:r>
              <a:rPr lang="en-GB" b="1" dirty="0">
                <a:effectLst>
                  <a:outerShdw blurRad="38100" dist="38100" dir="2700000" algn="tl">
                    <a:srgbClr val="000000">
                      <a:alpha val="43137"/>
                    </a:srgbClr>
                  </a:outerShdw>
                </a:effectLst>
                <a:latin typeface="Tw Cen MT" pitchFamily="34" charset="0"/>
              </a:rPr>
              <a:t>3-</a:t>
            </a:r>
            <a:r>
              <a:rPr lang="en-GB" dirty="0">
                <a:latin typeface="Tw Cen MT" pitchFamily="34" charset="0"/>
              </a:rPr>
              <a:t> Attention to </a:t>
            </a:r>
            <a:r>
              <a:rPr lang="en-GB" b="1" dirty="0">
                <a:latin typeface="Tw Cen MT" pitchFamily="34" charset="0"/>
              </a:rPr>
              <a:t>perception, emotion, and feeling as legitimate sources of knowledge</a:t>
            </a:r>
          </a:p>
          <a:p>
            <a:pPr lvl="0"/>
            <a:r>
              <a:rPr lang="en-GB" dirty="0">
                <a:latin typeface="Tw Cen MT" pitchFamily="34" charset="0"/>
              </a:rPr>
              <a:t>&amp; not consider the large-scale issues and overall needs of the city.</a:t>
            </a:r>
          </a:p>
          <a:p>
            <a:pPr lvl="0"/>
            <a:endParaRPr lang="en-GB" b="1" dirty="0">
              <a:effectLst>
                <a:outerShdw blurRad="38100" dist="38100" dir="2700000" algn="tl">
                  <a:srgbClr val="000000">
                    <a:alpha val="43137"/>
                  </a:srgbClr>
                </a:outerShdw>
              </a:effectLst>
              <a:latin typeface="Tw Cen MT" pitchFamily="34" charset="0"/>
            </a:endParaRPr>
          </a:p>
          <a:p>
            <a:endParaRPr lang="en-GB" b="1" dirty="0">
              <a:latin typeface="Tw Cen MT" pitchFamily="34" charset="0"/>
            </a:endParaRPr>
          </a:p>
        </p:txBody>
      </p:sp>
      <p:sp>
        <p:nvSpPr>
          <p:cNvPr id="15" name="Rectangle 14"/>
          <p:cNvSpPr/>
          <p:nvPr/>
        </p:nvSpPr>
        <p:spPr>
          <a:xfrm>
            <a:off x="821966" y="3789040"/>
            <a:ext cx="7638465" cy="646331"/>
          </a:xfrm>
          <a:prstGeom prst="rect">
            <a:avLst/>
          </a:prstGeom>
        </p:spPr>
        <p:txBody>
          <a:bodyPr wrap="square">
            <a:spAutoFit/>
          </a:bodyPr>
          <a:lstStyle/>
          <a:p>
            <a:r>
              <a:rPr lang="en-US" b="1" dirty="0">
                <a:solidFill>
                  <a:srgbClr val="9633D3"/>
                </a:solidFill>
                <a:effectLst>
                  <a:outerShdw blurRad="38100" dist="38100" dir="2700000" algn="tl">
                    <a:srgbClr val="000000">
                      <a:alpha val="43137"/>
                    </a:srgbClr>
                  </a:outerShdw>
                </a:effectLst>
                <a:latin typeface="Tw Cen MT" pitchFamily="34" charset="0"/>
              </a:rPr>
              <a:t>4-</a:t>
            </a:r>
            <a:r>
              <a:rPr lang="en-US" dirty="0">
                <a:solidFill>
                  <a:srgbClr val="333333"/>
                </a:solidFill>
                <a:latin typeface="Tw Cen MT" pitchFamily="34" charset="0"/>
              </a:rPr>
              <a:t>tendency to foreground </a:t>
            </a:r>
            <a:r>
              <a:rPr lang="en-US" b="1" dirty="0">
                <a:latin typeface="Tw Cen MT" pitchFamily="34" charset="0"/>
              </a:rPr>
              <a:t>human experience </a:t>
            </a:r>
            <a:r>
              <a:rPr lang="en-US" dirty="0">
                <a:solidFill>
                  <a:srgbClr val="333333"/>
                </a:solidFill>
                <a:latin typeface="Tw Cen MT" pitchFamily="34" charset="0"/>
              </a:rPr>
              <a:t>and to treat it as a source of knowledge and as a basis for action.</a:t>
            </a:r>
            <a:endParaRPr lang="ar-JO" dirty="0">
              <a:latin typeface="Tw Cen MT" pitchFamily="34" charset="0"/>
            </a:endParaRPr>
          </a:p>
        </p:txBody>
      </p:sp>
      <p:sp>
        <p:nvSpPr>
          <p:cNvPr id="16" name="Rectangle 15"/>
          <p:cNvSpPr/>
          <p:nvPr/>
        </p:nvSpPr>
        <p:spPr>
          <a:xfrm>
            <a:off x="173894" y="4713278"/>
            <a:ext cx="7391400" cy="923330"/>
          </a:xfrm>
          <a:prstGeom prst="rect">
            <a:avLst/>
          </a:prstGeom>
        </p:spPr>
        <p:txBody>
          <a:bodyPr wrap="square">
            <a:spAutoFit/>
          </a:bodyPr>
          <a:lstStyle/>
          <a:p>
            <a:r>
              <a:rPr lang="en-US" b="1" dirty="0">
                <a:effectLst>
                  <a:outerShdw blurRad="38100" dist="38100" dir="2700000" algn="tl">
                    <a:srgbClr val="000000">
                      <a:alpha val="43137"/>
                    </a:srgbClr>
                  </a:outerShdw>
                </a:effectLst>
                <a:latin typeface="Tw Cen MT" pitchFamily="34" charset="0"/>
              </a:rPr>
              <a:t>5-</a:t>
            </a:r>
            <a:r>
              <a:rPr lang="en-US" dirty="0">
                <a:latin typeface="Tw Cen MT" pitchFamily="34" charset="0"/>
              </a:rPr>
              <a:t>The planner as phenomenologist accepts </a:t>
            </a:r>
            <a:r>
              <a:rPr lang="en-US" b="1" dirty="0">
                <a:latin typeface="Tw Cen MT" pitchFamily="34" charset="0"/>
              </a:rPr>
              <a:t>the absence of absolute truths</a:t>
            </a:r>
            <a:r>
              <a:rPr lang="en-US" dirty="0">
                <a:latin typeface="Tw Cen MT" pitchFamily="34" charset="0"/>
              </a:rPr>
              <a:t> about the city or the world and instead seeks understanding in individual and group consciousness</a:t>
            </a:r>
            <a:endParaRPr lang="ar-JO" dirty="0">
              <a:latin typeface="Tw Cen MT" pitchFamily="34" charset="0"/>
            </a:endParaRPr>
          </a:p>
        </p:txBody>
      </p:sp>
      <p:sp>
        <p:nvSpPr>
          <p:cNvPr id="17" name="Rectangle 16"/>
          <p:cNvSpPr/>
          <p:nvPr/>
        </p:nvSpPr>
        <p:spPr>
          <a:xfrm>
            <a:off x="179511" y="5865406"/>
            <a:ext cx="7543800" cy="923330"/>
          </a:xfrm>
          <a:prstGeom prst="rect">
            <a:avLst/>
          </a:prstGeom>
        </p:spPr>
        <p:txBody>
          <a:bodyPr wrap="square">
            <a:spAutoFit/>
          </a:bodyPr>
          <a:lstStyle/>
          <a:p>
            <a:r>
              <a:rPr lang="en-US" b="1" dirty="0">
                <a:effectLst>
                  <a:outerShdw blurRad="38100" dist="38100" dir="2700000" algn="tl">
                    <a:srgbClr val="000000">
                      <a:alpha val="43137"/>
                    </a:srgbClr>
                  </a:outerShdw>
                </a:effectLst>
                <a:latin typeface="Tw Cen MT" pitchFamily="34" charset="0"/>
              </a:rPr>
              <a:t>6-</a:t>
            </a:r>
            <a:r>
              <a:rPr lang="en-US" dirty="0">
                <a:latin typeface="Tw Cen MT" pitchFamily="34" charset="0"/>
              </a:rPr>
              <a:t>a phenomenological mode of planning hopes to foster productive relationships between planners and the communities they serve by </a:t>
            </a:r>
            <a:r>
              <a:rPr lang="en-US" b="1" dirty="0">
                <a:latin typeface="Tw Cen MT" pitchFamily="34" charset="0"/>
              </a:rPr>
              <a:t>bracketing expertise and attending to emotion and feeling as legitimate sources of knowledge.</a:t>
            </a:r>
            <a:endParaRPr lang="ar-JO" b="1" dirty="0">
              <a:latin typeface="Tw Cen MT" pitchFamily="34" charset="0"/>
            </a:endParaRPr>
          </a:p>
        </p:txBody>
      </p:sp>
    </p:spTree>
    <p:extLst>
      <p:ext uri="{BB962C8B-B14F-4D97-AF65-F5344CB8AC3E}">
        <p14:creationId xmlns:p14="http://schemas.microsoft.com/office/powerpoint/2010/main" val="2536274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0924" y="1559689"/>
            <a:ext cx="8222432" cy="2308324"/>
          </a:xfrm>
          <a:prstGeom prst="rect">
            <a:avLst/>
          </a:prstGeom>
        </p:spPr>
        <p:txBody>
          <a:bodyPr wrap="square">
            <a:spAutoFit/>
          </a:bodyPr>
          <a:lstStyle/>
          <a:p>
            <a:r>
              <a:rPr lang="en-US" dirty="0">
                <a:latin typeface="Open Sans"/>
              </a:rPr>
              <a:t> </a:t>
            </a:r>
            <a:r>
              <a:rPr lang="en-US" b="1" dirty="0">
                <a:effectLst>
                  <a:outerShdw blurRad="38100" dist="38100" dir="2700000" algn="tl">
                    <a:srgbClr val="000000">
                      <a:alpha val="43137"/>
                    </a:srgbClr>
                  </a:outerShdw>
                </a:effectLst>
                <a:latin typeface="Tw Cen MT" pitchFamily="34" charset="0"/>
              </a:rPr>
              <a:t>7-</a:t>
            </a:r>
            <a:r>
              <a:rPr lang="en-US" b="1" dirty="0">
                <a:latin typeface="Tw Cen MT" pitchFamily="34" charset="0"/>
              </a:rPr>
              <a:t>In this process, the planner’s role does not consist merely of shaping physical spaces but of shaping spaces of deliberation</a:t>
            </a:r>
            <a:r>
              <a:rPr lang="en-US" dirty="0">
                <a:latin typeface="Tw Cen MT" pitchFamily="34" charset="0"/>
              </a:rPr>
              <a:t>. (l</a:t>
            </a:r>
            <a:r>
              <a:rPr lang="en-US" dirty="0">
                <a:effectLst>
                  <a:outerShdw blurRad="38100" dist="38100" dir="2700000" algn="tl">
                    <a:srgbClr val="000000">
                      <a:alpha val="43137"/>
                    </a:srgbClr>
                  </a:outerShdw>
                </a:effectLst>
                <a:latin typeface="Tw Cen MT" pitchFamily="34" charset="0"/>
              </a:rPr>
              <a:t>earn by facilitating equitable dialogic spaces</a:t>
            </a:r>
            <a:r>
              <a:rPr lang="en-US" dirty="0">
                <a:latin typeface="Tw Cen MT" pitchFamily="34" charset="0"/>
              </a:rPr>
              <a:t>.)</a:t>
            </a:r>
          </a:p>
          <a:p>
            <a:endParaRPr lang="en-US" dirty="0">
              <a:latin typeface="Tw Cen MT" pitchFamily="34" charset="0"/>
            </a:endParaRPr>
          </a:p>
          <a:p>
            <a:r>
              <a:rPr lang="en-US" b="1" dirty="0">
                <a:effectLst>
                  <a:outerShdw blurRad="38100" dist="38100" dir="2700000" algn="tl">
                    <a:srgbClr val="000000">
                      <a:alpha val="43137"/>
                    </a:srgbClr>
                  </a:outerShdw>
                </a:effectLst>
                <a:latin typeface="Tw Cen MT" pitchFamily="34" charset="0"/>
              </a:rPr>
              <a:t>8-</a:t>
            </a:r>
            <a:r>
              <a:rPr lang="en-GB" dirty="0">
                <a:latin typeface="Tw Cen MT" pitchFamily="34" charset="0"/>
              </a:rPr>
              <a:t>Implementing humanistic management concepts is difficult due to the complexity of human behaviour and of ethical questions in general, and it has many challenges.</a:t>
            </a:r>
          </a:p>
          <a:p>
            <a:endParaRPr lang="en-GB" dirty="0">
              <a:latin typeface="Tw Cen MT" pitchFamily="34" charset="0"/>
            </a:endParaRPr>
          </a:p>
          <a:p>
            <a:endParaRPr lang="ar-JO" b="1" dirty="0">
              <a:effectLst>
                <a:outerShdw blurRad="38100" dist="38100" dir="2700000" algn="tl">
                  <a:srgbClr val="000000">
                    <a:alpha val="43137"/>
                  </a:srgbClr>
                </a:outerShdw>
              </a:effectLst>
              <a:latin typeface="Tw Cen MT" pitchFamily="34" charset="0"/>
            </a:endParaRPr>
          </a:p>
        </p:txBody>
      </p:sp>
      <p:sp>
        <p:nvSpPr>
          <p:cNvPr id="8" name="TextBox 7"/>
          <p:cNvSpPr txBox="1"/>
          <p:nvPr/>
        </p:nvSpPr>
        <p:spPr>
          <a:xfrm>
            <a:off x="179512" y="116632"/>
            <a:ext cx="1539204" cy="707886"/>
          </a:xfrm>
          <a:prstGeom prst="rect">
            <a:avLst/>
          </a:prstGeom>
          <a:noFill/>
        </p:spPr>
        <p:txBody>
          <a:bodyPr wrap="none" rtlCol="0">
            <a:spAutoFit/>
          </a:bodyPr>
          <a:lstStyle/>
          <a:p>
            <a:r>
              <a:rPr lang="en-GB" sz="4000" dirty="0">
                <a:solidFill>
                  <a:schemeClr val="bg1"/>
                </a:solidFill>
                <a:latin typeface="Tw Cen MT" pitchFamily="34" charset="0"/>
              </a:rPr>
              <a:t>Critics </a:t>
            </a:r>
          </a:p>
        </p:txBody>
      </p:sp>
      <p:sp>
        <p:nvSpPr>
          <p:cNvPr id="9" name="Rectangle 8"/>
          <p:cNvSpPr/>
          <p:nvPr/>
        </p:nvSpPr>
        <p:spPr>
          <a:xfrm>
            <a:off x="380924" y="3602633"/>
            <a:ext cx="7668344" cy="923330"/>
          </a:xfrm>
          <a:prstGeom prst="rect">
            <a:avLst/>
          </a:prstGeom>
        </p:spPr>
        <p:txBody>
          <a:bodyPr wrap="square">
            <a:spAutoFit/>
          </a:bodyPr>
          <a:lstStyle/>
          <a:p>
            <a:pPr lvl="0"/>
            <a:r>
              <a:rPr lang="en-GB" b="1" dirty="0">
                <a:effectLst>
                  <a:outerShdw blurRad="38100" dist="38100" dir="2700000" algn="tl">
                    <a:srgbClr val="000000">
                      <a:alpha val="43137"/>
                    </a:srgbClr>
                  </a:outerShdw>
                </a:effectLst>
                <a:latin typeface="Tw Cen MT" pitchFamily="34" charset="0"/>
              </a:rPr>
              <a:t>9-</a:t>
            </a:r>
            <a:r>
              <a:rPr lang="en-GB" dirty="0"/>
              <a:t> </a:t>
            </a:r>
            <a:r>
              <a:rPr lang="en-GB" dirty="0">
                <a:latin typeface="Tw Cen MT" pitchFamily="34" charset="0"/>
              </a:rPr>
              <a:t>The challenge for planning practice </a:t>
            </a:r>
            <a:r>
              <a:rPr lang="en-GB" b="1" dirty="0">
                <a:latin typeface="Tw Cen MT" pitchFamily="34" charset="0"/>
              </a:rPr>
              <a:t>is to link knowledge to action </a:t>
            </a:r>
            <a:r>
              <a:rPr lang="en-GB" dirty="0">
                <a:latin typeface="Tw Cen MT" pitchFamily="34" charset="0"/>
              </a:rPr>
              <a:t>within an inclusive and relational understanding of action</a:t>
            </a:r>
            <a:endParaRPr lang="en-GB" b="1" dirty="0">
              <a:effectLst>
                <a:outerShdw blurRad="38100" dist="38100" dir="2700000" algn="tl">
                  <a:srgbClr val="000000">
                    <a:alpha val="43137"/>
                  </a:srgbClr>
                </a:outerShdw>
              </a:effectLst>
              <a:latin typeface="Tw Cen MT" pitchFamily="34" charset="0"/>
            </a:endParaRPr>
          </a:p>
          <a:p>
            <a:endParaRPr lang="en-GB" b="1" dirty="0">
              <a:effectLst>
                <a:outerShdw blurRad="38100" dist="38100" dir="2700000" algn="tl">
                  <a:srgbClr val="000000">
                    <a:alpha val="43137"/>
                  </a:srgbClr>
                </a:outerShdw>
              </a:effectLst>
              <a:latin typeface="Tw Cen MT" pitchFamily="34" charset="0"/>
            </a:endParaRPr>
          </a:p>
        </p:txBody>
      </p:sp>
      <p:sp>
        <p:nvSpPr>
          <p:cNvPr id="10" name="Rectangle 9"/>
          <p:cNvSpPr/>
          <p:nvPr/>
        </p:nvSpPr>
        <p:spPr>
          <a:xfrm>
            <a:off x="380924" y="4623519"/>
            <a:ext cx="7920880"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effectLst>
                  <a:outerShdw blurRad="38100" dist="38100" dir="2700000" algn="tl">
                    <a:srgbClr val="000000">
                      <a:alpha val="43137"/>
                    </a:srgbClr>
                  </a:outerShdw>
                </a:effectLst>
                <a:latin typeface="Tw Cen MT" pitchFamily="34" charset="0"/>
              </a:rPr>
              <a:t>10-</a:t>
            </a:r>
            <a:r>
              <a:rPr lang="en-US" dirty="0">
                <a:latin typeface="Tw Cen MT" pitchFamily="34" charset="0"/>
              </a:rPr>
              <a:t>criticized the assumption that planners can use their knowledge, whether derived from education, data, or some other source remote from local knowledge, to formulate interventions that society will simply accept (no certain reference ). </a:t>
            </a:r>
          </a:p>
        </p:txBody>
      </p:sp>
    </p:spTree>
    <p:extLst>
      <p:ext uri="{BB962C8B-B14F-4D97-AF65-F5344CB8AC3E}">
        <p14:creationId xmlns:p14="http://schemas.microsoft.com/office/powerpoint/2010/main" val="195034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8591" y="116632"/>
            <a:ext cx="1584088" cy="769441"/>
          </a:xfrm>
          <a:prstGeom prst="rect">
            <a:avLst/>
          </a:prstGeom>
          <a:noFill/>
        </p:spPr>
        <p:txBody>
          <a:bodyPr wrap="none" rtlCol="0">
            <a:spAutoFit/>
          </a:bodyPr>
          <a:lstStyle/>
          <a:p>
            <a:r>
              <a:rPr lang="en-GB" sz="4400" dirty="0">
                <a:solidFill>
                  <a:schemeClr val="bg1"/>
                </a:solidFill>
                <a:latin typeface="Tw Cen MT" pitchFamily="34" charset="0"/>
              </a:rPr>
              <a:t>INDEX</a:t>
            </a:r>
          </a:p>
        </p:txBody>
      </p:sp>
      <p:grpSp>
        <p:nvGrpSpPr>
          <p:cNvPr id="20" name="Group 19"/>
          <p:cNvGrpSpPr/>
          <p:nvPr/>
        </p:nvGrpSpPr>
        <p:grpSpPr>
          <a:xfrm>
            <a:off x="539552" y="1922069"/>
            <a:ext cx="172356" cy="2304256"/>
            <a:chOff x="1043608" y="1268760"/>
            <a:chExt cx="172356" cy="2304256"/>
          </a:xfrm>
          <a:solidFill>
            <a:srgbClr val="FFFFCC"/>
          </a:solidFill>
        </p:grpSpPr>
        <p:sp>
          <p:nvSpPr>
            <p:cNvPr id="8" name="Rectangle 7"/>
            <p:cNvSpPr/>
            <p:nvPr/>
          </p:nvSpPr>
          <p:spPr>
            <a:xfrm>
              <a:off x="1043608" y="1268760"/>
              <a:ext cx="169070" cy="144016"/>
            </a:xfrm>
            <a:prstGeom prst="rect">
              <a:avLst/>
            </a:prstGeom>
            <a:grp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9" name="Rectangle 8"/>
            <p:cNvSpPr/>
            <p:nvPr/>
          </p:nvSpPr>
          <p:spPr>
            <a:xfrm>
              <a:off x="1043608" y="1700808"/>
              <a:ext cx="169070" cy="144016"/>
            </a:xfrm>
            <a:prstGeom prst="rect">
              <a:avLst/>
            </a:prstGeom>
            <a:grp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6" name="Rectangle 15"/>
            <p:cNvSpPr/>
            <p:nvPr/>
          </p:nvSpPr>
          <p:spPr>
            <a:xfrm>
              <a:off x="1043608" y="2132856"/>
              <a:ext cx="169070" cy="144016"/>
            </a:xfrm>
            <a:prstGeom prst="rect">
              <a:avLst/>
            </a:prstGeom>
            <a:grp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7" name="Rectangle 16"/>
            <p:cNvSpPr/>
            <p:nvPr/>
          </p:nvSpPr>
          <p:spPr>
            <a:xfrm>
              <a:off x="1043608" y="2564904"/>
              <a:ext cx="169070" cy="144016"/>
            </a:xfrm>
            <a:prstGeom prst="rect">
              <a:avLst/>
            </a:prstGeom>
            <a:grp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8" name="Rectangle 17"/>
            <p:cNvSpPr/>
            <p:nvPr/>
          </p:nvSpPr>
          <p:spPr>
            <a:xfrm>
              <a:off x="1046894" y="2996952"/>
              <a:ext cx="169070" cy="144016"/>
            </a:xfrm>
            <a:prstGeom prst="rect">
              <a:avLst/>
            </a:prstGeom>
            <a:grp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9" name="Rectangle 18"/>
            <p:cNvSpPr/>
            <p:nvPr/>
          </p:nvSpPr>
          <p:spPr>
            <a:xfrm>
              <a:off x="1046894" y="3429000"/>
              <a:ext cx="169070" cy="144016"/>
            </a:xfrm>
            <a:prstGeom prst="rect">
              <a:avLst/>
            </a:prstGeom>
            <a:grp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grpSp>
      <p:sp>
        <p:nvSpPr>
          <p:cNvPr id="22" name="Rectangle 21"/>
          <p:cNvSpPr/>
          <p:nvPr/>
        </p:nvSpPr>
        <p:spPr>
          <a:xfrm>
            <a:off x="536266" y="4514357"/>
            <a:ext cx="169070" cy="144016"/>
          </a:xfrm>
          <a:prstGeom prst="rect">
            <a:avLst/>
          </a:prstGeom>
          <a:solidFill>
            <a:srgbClr val="FFFFCC"/>
          </a:solid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23" name="Rectangle 22"/>
          <p:cNvSpPr/>
          <p:nvPr/>
        </p:nvSpPr>
        <p:spPr>
          <a:xfrm>
            <a:off x="536266" y="4946405"/>
            <a:ext cx="169070" cy="144016"/>
          </a:xfrm>
          <a:prstGeom prst="rect">
            <a:avLst/>
          </a:prstGeom>
          <a:solidFill>
            <a:srgbClr val="FFFFCC"/>
          </a:solid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28" name="TextBox 27"/>
          <p:cNvSpPr txBox="1"/>
          <p:nvPr/>
        </p:nvSpPr>
        <p:spPr>
          <a:xfrm>
            <a:off x="827584" y="2642149"/>
            <a:ext cx="1609736" cy="461665"/>
          </a:xfrm>
          <a:prstGeom prst="rect">
            <a:avLst/>
          </a:prstGeom>
          <a:noFill/>
        </p:spPr>
        <p:txBody>
          <a:bodyPr wrap="none" rtlCol="0">
            <a:spAutoFit/>
          </a:bodyPr>
          <a:lstStyle/>
          <a:p>
            <a:r>
              <a:rPr lang="en-GB" sz="2400" dirty="0">
                <a:latin typeface="Tw Cen MT" pitchFamily="34" charset="0"/>
              </a:rPr>
              <a:t>Assumption </a:t>
            </a:r>
          </a:p>
        </p:txBody>
      </p:sp>
      <p:sp>
        <p:nvSpPr>
          <p:cNvPr id="29" name="TextBox 28"/>
          <p:cNvSpPr txBox="1"/>
          <p:nvPr/>
        </p:nvSpPr>
        <p:spPr>
          <a:xfrm>
            <a:off x="827584" y="1804754"/>
            <a:ext cx="4896544" cy="461665"/>
          </a:xfrm>
          <a:prstGeom prst="rect">
            <a:avLst/>
          </a:prstGeom>
          <a:noFill/>
        </p:spPr>
        <p:txBody>
          <a:bodyPr wrap="square" rtlCol="0">
            <a:spAutoFit/>
          </a:bodyPr>
          <a:lstStyle/>
          <a:p>
            <a:r>
              <a:rPr lang="en-GB" sz="2400" dirty="0">
                <a:latin typeface="Tw Cen MT" pitchFamily="34" charset="0"/>
              </a:rPr>
              <a:t>Introduction </a:t>
            </a:r>
          </a:p>
        </p:txBody>
      </p:sp>
      <p:sp>
        <p:nvSpPr>
          <p:cNvPr id="30" name="TextBox 29"/>
          <p:cNvSpPr txBox="1"/>
          <p:nvPr/>
        </p:nvSpPr>
        <p:spPr>
          <a:xfrm>
            <a:off x="827584" y="2232825"/>
            <a:ext cx="2592288" cy="461665"/>
          </a:xfrm>
          <a:prstGeom prst="rect">
            <a:avLst/>
          </a:prstGeom>
          <a:noFill/>
        </p:spPr>
        <p:txBody>
          <a:bodyPr wrap="square" rtlCol="0">
            <a:spAutoFit/>
          </a:bodyPr>
          <a:lstStyle/>
          <a:p>
            <a:r>
              <a:rPr lang="en-GB" sz="2400" dirty="0">
                <a:latin typeface="Tw Cen MT" pitchFamily="34" charset="0"/>
              </a:rPr>
              <a:t>Definition</a:t>
            </a:r>
          </a:p>
        </p:txBody>
      </p:sp>
      <p:sp>
        <p:nvSpPr>
          <p:cNvPr id="26" name="TextBox 25"/>
          <p:cNvSpPr txBox="1"/>
          <p:nvPr/>
        </p:nvSpPr>
        <p:spPr>
          <a:xfrm>
            <a:off x="834480" y="3090166"/>
            <a:ext cx="912429" cy="461665"/>
          </a:xfrm>
          <a:prstGeom prst="rect">
            <a:avLst/>
          </a:prstGeom>
          <a:noFill/>
        </p:spPr>
        <p:txBody>
          <a:bodyPr wrap="none" rtlCol="0">
            <a:spAutoFit/>
          </a:bodyPr>
          <a:lstStyle/>
          <a:p>
            <a:r>
              <a:rPr lang="en-GB" sz="2400" dirty="0">
                <a:latin typeface="Tw Cen MT" pitchFamily="34" charset="0"/>
              </a:rPr>
              <a:t>Critics</a:t>
            </a:r>
          </a:p>
        </p:txBody>
      </p:sp>
      <p:sp>
        <p:nvSpPr>
          <p:cNvPr id="27" name="TextBox 26"/>
          <p:cNvSpPr txBox="1"/>
          <p:nvPr/>
        </p:nvSpPr>
        <p:spPr>
          <a:xfrm>
            <a:off x="827584" y="4402279"/>
            <a:ext cx="1997663" cy="461665"/>
          </a:xfrm>
          <a:prstGeom prst="rect">
            <a:avLst/>
          </a:prstGeom>
          <a:noFill/>
        </p:spPr>
        <p:txBody>
          <a:bodyPr wrap="none" rtlCol="0">
            <a:spAutoFit/>
          </a:bodyPr>
          <a:lstStyle/>
          <a:p>
            <a:r>
              <a:rPr lang="en-GB" sz="2400" dirty="0">
                <a:latin typeface="Tw Cen MT" pitchFamily="34" charset="0"/>
              </a:rPr>
              <a:t>Strength points</a:t>
            </a:r>
          </a:p>
        </p:txBody>
      </p:sp>
      <p:sp>
        <p:nvSpPr>
          <p:cNvPr id="31" name="TextBox 30"/>
          <p:cNvSpPr txBox="1"/>
          <p:nvPr/>
        </p:nvSpPr>
        <p:spPr>
          <a:xfrm>
            <a:off x="827584" y="4818358"/>
            <a:ext cx="1523174" cy="461665"/>
          </a:xfrm>
          <a:prstGeom prst="rect">
            <a:avLst/>
          </a:prstGeom>
          <a:noFill/>
        </p:spPr>
        <p:txBody>
          <a:bodyPr wrap="none" rtlCol="0">
            <a:spAutoFit/>
          </a:bodyPr>
          <a:lstStyle/>
          <a:p>
            <a:r>
              <a:rPr lang="en-GB" sz="2400" dirty="0">
                <a:latin typeface="Tw Cen MT" pitchFamily="34" charset="0"/>
              </a:rPr>
              <a:t>Limitations </a:t>
            </a:r>
          </a:p>
        </p:txBody>
      </p:sp>
      <p:sp>
        <p:nvSpPr>
          <p:cNvPr id="32" name="TextBox 31"/>
          <p:cNvSpPr txBox="1"/>
          <p:nvPr/>
        </p:nvSpPr>
        <p:spPr>
          <a:xfrm>
            <a:off x="834480" y="3922324"/>
            <a:ext cx="3133743" cy="461665"/>
          </a:xfrm>
          <a:prstGeom prst="rect">
            <a:avLst/>
          </a:prstGeom>
          <a:noFill/>
        </p:spPr>
        <p:txBody>
          <a:bodyPr wrap="none" rtlCol="0">
            <a:spAutoFit/>
          </a:bodyPr>
          <a:lstStyle/>
          <a:p>
            <a:r>
              <a:rPr lang="en-GB" sz="2400" dirty="0">
                <a:latin typeface="Tw Cen MT" pitchFamily="34" charset="0"/>
              </a:rPr>
              <a:t>Steps of implementation</a:t>
            </a:r>
          </a:p>
        </p:txBody>
      </p:sp>
      <p:sp>
        <p:nvSpPr>
          <p:cNvPr id="33" name="TextBox 32"/>
          <p:cNvSpPr txBox="1"/>
          <p:nvPr/>
        </p:nvSpPr>
        <p:spPr>
          <a:xfrm>
            <a:off x="827584" y="3522214"/>
            <a:ext cx="3050835" cy="461665"/>
          </a:xfrm>
          <a:prstGeom prst="rect">
            <a:avLst/>
          </a:prstGeom>
          <a:noFill/>
        </p:spPr>
        <p:txBody>
          <a:bodyPr wrap="none" rtlCol="0">
            <a:spAutoFit/>
          </a:bodyPr>
          <a:lstStyle/>
          <a:p>
            <a:r>
              <a:rPr lang="en-GB" sz="2400" dirty="0">
                <a:latin typeface="Tw Cen MT" pitchFamily="34" charset="0"/>
              </a:rPr>
              <a:t>Principles and Qualities</a:t>
            </a:r>
          </a:p>
        </p:txBody>
      </p:sp>
    </p:spTree>
    <p:extLst>
      <p:ext uri="{BB962C8B-B14F-4D97-AF65-F5344CB8AC3E}">
        <p14:creationId xmlns:p14="http://schemas.microsoft.com/office/powerpoint/2010/main" val="20301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155" y="190381"/>
            <a:ext cx="4896544" cy="707886"/>
          </a:xfrm>
          <a:prstGeom prst="rect">
            <a:avLst/>
          </a:prstGeom>
          <a:noFill/>
        </p:spPr>
        <p:txBody>
          <a:bodyPr wrap="square" rtlCol="0">
            <a:spAutoFit/>
          </a:bodyPr>
          <a:lstStyle/>
          <a:p>
            <a:r>
              <a:rPr lang="en-GB" sz="4000" dirty="0">
                <a:solidFill>
                  <a:schemeClr val="bg1"/>
                </a:solidFill>
                <a:latin typeface="Tw Cen MT" pitchFamily="34" charset="0"/>
              </a:rPr>
              <a:t>INTRODUCTION </a:t>
            </a:r>
          </a:p>
        </p:txBody>
      </p:sp>
      <p:pic>
        <p:nvPicPr>
          <p:cNvPr id="2050" name="Picture 2" descr="C:\Users\user\Desktop\gndics54t2jw4rp72r7ruzmcep6jc3sachvcdoaizecfr3dnitcq_0_0.png"/>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076056" y="1947368"/>
            <a:ext cx="3874031" cy="23042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14716" y="1628800"/>
            <a:ext cx="4274886" cy="2554545"/>
          </a:xfrm>
          <a:prstGeom prst="rect">
            <a:avLst/>
          </a:prstGeom>
        </p:spPr>
        <p:txBody>
          <a:bodyPr wrap="square">
            <a:spAutoFit/>
          </a:bodyPr>
          <a:lstStyle/>
          <a:p>
            <a:pPr marL="342900" indent="-342900">
              <a:buFont typeface="Arial" pitchFamily="34" charset="0"/>
              <a:buChar char="•"/>
            </a:pPr>
            <a:r>
              <a:rPr lang="en-GB" sz="2000" b="1" dirty="0">
                <a:latin typeface="Tw Cen MT" pitchFamily="34" charset="0"/>
              </a:rPr>
              <a:t>Humanistic, humanism and humanist </a:t>
            </a:r>
            <a:r>
              <a:rPr lang="en-GB" sz="2000" dirty="0">
                <a:latin typeface="Tw Cen MT" pitchFamily="34" charset="0"/>
              </a:rPr>
              <a:t>are terms </a:t>
            </a:r>
            <a:r>
              <a:rPr lang="en-GB" sz="2000" u="sng" dirty="0">
                <a:latin typeface="Tw Cen MT" pitchFamily="34" charset="0"/>
              </a:rPr>
              <a:t>in psychology </a:t>
            </a:r>
            <a:r>
              <a:rPr lang="en-GB" sz="2000" dirty="0">
                <a:latin typeface="Tw Cen MT" pitchFamily="34" charset="0"/>
              </a:rPr>
              <a:t>relating to an approach which studies the whole person, and the uniqueness of each the individual’s subjective experience, Also the humanistic approach is called </a:t>
            </a:r>
            <a:r>
              <a:rPr lang="en-GB" sz="2000" b="1" dirty="0">
                <a:latin typeface="Tw Cen MT" pitchFamily="34" charset="0"/>
              </a:rPr>
              <a:t>Phenomenological</a:t>
            </a:r>
            <a:r>
              <a:rPr lang="en-GB" sz="2000" dirty="0">
                <a:latin typeface="Tw Cen MT" pitchFamily="34" charset="0"/>
              </a:rPr>
              <a:t>.</a:t>
            </a:r>
          </a:p>
        </p:txBody>
      </p:sp>
      <p:sp>
        <p:nvSpPr>
          <p:cNvPr id="9" name="Rectangle 8"/>
          <p:cNvSpPr/>
          <p:nvPr/>
        </p:nvSpPr>
        <p:spPr>
          <a:xfrm>
            <a:off x="414716" y="4327361"/>
            <a:ext cx="7200800" cy="1631216"/>
          </a:xfrm>
          <a:prstGeom prst="rect">
            <a:avLst/>
          </a:prstGeom>
        </p:spPr>
        <p:txBody>
          <a:bodyPr wrap="square">
            <a:spAutoFit/>
          </a:bodyPr>
          <a:lstStyle/>
          <a:p>
            <a:pPr marL="342900" indent="-342900">
              <a:buFont typeface="Arial" pitchFamily="34" charset="0"/>
              <a:buChar char="•"/>
            </a:pPr>
            <a:r>
              <a:rPr lang="en-GB" sz="2000" dirty="0">
                <a:latin typeface="Tw Cen MT" pitchFamily="34" charset="0"/>
              </a:rPr>
              <a:t>Humanism approach has historically change in accordance with successive and diverse strands of intellectual thought.  Humanism can  be understood as a moral inspiration for critical reflection and positive action, aiming to establish a society based on peace, justice, democracy and human rights.</a:t>
            </a:r>
          </a:p>
        </p:txBody>
      </p:sp>
    </p:spTree>
    <p:extLst>
      <p:ext uri="{BB962C8B-B14F-4D97-AF65-F5344CB8AC3E}">
        <p14:creationId xmlns:p14="http://schemas.microsoft.com/office/powerpoint/2010/main" val="315685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180361"/>
            <a:ext cx="2592288" cy="646331"/>
          </a:xfrm>
          <a:prstGeom prst="rect">
            <a:avLst/>
          </a:prstGeom>
          <a:noFill/>
        </p:spPr>
        <p:txBody>
          <a:bodyPr wrap="square" rtlCol="0">
            <a:spAutoFit/>
          </a:bodyPr>
          <a:lstStyle/>
          <a:p>
            <a:r>
              <a:rPr lang="en-GB" sz="3600" dirty="0">
                <a:solidFill>
                  <a:schemeClr val="bg1"/>
                </a:solidFill>
                <a:latin typeface="Tw Cen MT" pitchFamily="34" charset="0"/>
              </a:rPr>
              <a:t>DEFINITION</a:t>
            </a:r>
          </a:p>
        </p:txBody>
      </p:sp>
      <p:sp>
        <p:nvSpPr>
          <p:cNvPr id="13" name="Rectangle 12"/>
          <p:cNvSpPr/>
          <p:nvPr/>
        </p:nvSpPr>
        <p:spPr>
          <a:xfrm>
            <a:off x="395536" y="1628800"/>
            <a:ext cx="7536710" cy="2554545"/>
          </a:xfrm>
          <a:prstGeom prst="rect">
            <a:avLst/>
          </a:prstGeom>
        </p:spPr>
        <p:txBody>
          <a:bodyPr wrap="square">
            <a:spAutoFit/>
          </a:bodyPr>
          <a:lstStyle/>
          <a:p>
            <a:r>
              <a:rPr lang="en-US" sz="2000" dirty="0">
                <a:latin typeface="Tw Cen MT" pitchFamily="34" charset="0"/>
              </a:rPr>
              <a:t>A Humanist or phenomenological theory of planning stresses the unique ways that different groups come to possess knowledge, and the difficulty with which one group’s knowledge can be translated for others given the diversity of human daily experiences, perspectives  and behavior.</a:t>
            </a:r>
          </a:p>
          <a:p>
            <a:endParaRPr lang="en-US" sz="2000" dirty="0">
              <a:latin typeface="Tw Cen MT" pitchFamily="34" charset="0"/>
            </a:endParaRPr>
          </a:p>
          <a:p>
            <a:endParaRPr lang="en-US" sz="2000" dirty="0">
              <a:latin typeface="Tw Cen MT" pitchFamily="34" charset="0"/>
            </a:endParaRPr>
          </a:p>
          <a:p>
            <a:endParaRPr lang="en-US" sz="2000" dirty="0">
              <a:latin typeface="Tw Cen MT" pitchFamily="34" charset="0"/>
            </a:endParaRPr>
          </a:p>
          <a:p>
            <a:endParaRPr lang="en-US" sz="2000" dirty="0">
              <a:latin typeface="Tw Cen MT" pitchFamily="34" charset="0"/>
            </a:endParaRPr>
          </a:p>
        </p:txBody>
      </p:sp>
      <p:sp>
        <p:nvSpPr>
          <p:cNvPr id="14" name="Rectangle 13"/>
          <p:cNvSpPr/>
          <p:nvPr/>
        </p:nvSpPr>
        <p:spPr>
          <a:xfrm>
            <a:off x="527486" y="3933056"/>
            <a:ext cx="7404759" cy="430887"/>
          </a:xfrm>
          <a:prstGeom prst="rect">
            <a:avLst/>
          </a:prstGeom>
        </p:spPr>
        <p:txBody>
          <a:bodyPr wrap="square">
            <a:spAutoFit/>
          </a:bodyPr>
          <a:lstStyle/>
          <a:p>
            <a:pPr marL="342900" indent="-342900">
              <a:buFont typeface="Wingdings" panose="05000000000000000000" pitchFamily="2" charset="2"/>
              <a:buChar char="q"/>
            </a:pPr>
            <a:r>
              <a:rPr lang="en-GB" sz="2200" b="1" dirty="0">
                <a:latin typeface="Tw Cen MT" pitchFamily="34" charset="0"/>
              </a:rPr>
              <a:t>clarification:</a:t>
            </a:r>
          </a:p>
        </p:txBody>
      </p:sp>
      <p:sp>
        <p:nvSpPr>
          <p:cNvPr id="15" name="Rectangle 14"/>
          <p:cNvSpPr/>
          <p:nvPr/>
        </p:nvSpPr>
        <p:spPr>
          <a:xfrm>
            <a:off x="403637" y="3435500"/>
            <a:ext cx="7803278" cy="34225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Rectangle 15"/>
          <p:cNvSpPr/>
          <p:nvPr/>
        </p:nvSpPr>
        <p:spPr>
          <a:xfrm>
            <a:off x="527486" y="4365104"/>
            <a:ext cx="7404760" cy="2554545"/>
          </a:xfrm>
          <a:prstGeom prst="rect">
            <a:avLst/>
          </a:prstGeom>
        </p:spPr>
        <p:txBody>
          <a:bodyPr wrap="square">
            <a:spAutoFit/>
          </a:bodyPr>
          <a:lstStyle/>
          <a:p>
            <a:pPr algn="just"/>
            <a:r>
              <a:rPr lang="en-GB" sz="2000" dirty="0">
                <a:latin typeface="Tw Cen MT" pitchFamily="34" charset="0"/>
              </a:rPr>
              <a:t>Phenomenological planning may involve seeing a house not as a “merely technological construction, but dwelling (house); not merely homogeneous and mathematized space, but place; not merely planetary raw material, but environment”</a:t>
            </a:r>
          </a:p>
          <a:p>
            <a:r>
              <a:rPr lang="en-US" sz="2000" b="1" dirty="0"/>
              <a:t>Place and space</a:t>
            </a:r>
          </a:p>
          <a:p>
            <a:r>
              <a:rPr lang="en-US" sz="2000" b="1" dirty="0"/>
              <a:t>Remote are is a Space </a:t>
            </a:r>
          </a:p>
          <a:p>
            <a:r>
              <a:rPr lang="en-US" sz="2000" b="1" dirty="0"/>
              <a:t>But it should be a place (belonging)</a:t>
            </a:r>
          </a:p>
          <a:p>
            <a:pPr algn="just"/>
            <a:endParaRPr lang="en-GB" sz="2000" dirty="0">
              <a:latin typeface="Tw Cen MT" pitchFamily="34" charset="0"/>
            </a:endParaRPr>
          </a:p>
        </p:txBody>
      </p:sp>
    </p:spTree>
    <p:extLst>
      <p:ext uri="{BB962C8B-B14F-4D97-AF65-F5344CB8AC3E}">
        <p14:creationId xmlns:p14="http://schemas.microsoft.com/office/powerpoint/2010/main" val="243495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340768"/>
            <a:ext cx="8712968" cy="5324535"/>
          </a:xfrm>
          <a:prstGeom prst="rect">
            <a:avLst/>
          </a:prstGeom>
        </p:spPr>
        <p:txBody>
          <a:bodyPr wrap="square">
            <a:spAutoFit/>
          </a:bodyPr>
          <a:lstStyle/>
          <a:p>
            <a:r>
              <a:rPr lang="en-GB" sz="2000" dirty="0">
                <a:latin typeface="Tw Cen MT" pitchFamily="34" charset="0"/>
              </a:rPr>
              <a:t>1. Humanistic is an approach </a:t>
            </a:r>
            <a:r>
              <a:rPr lang="en-GB" sz="2000" u="sng" dirty="0">
                <a:latin typeface="Tw Cen MT" pitchFamily="34" charset="0"/>
              </a:rPr>
              <a:t>based on the idea of human needs and human values</a:t>
            </a:r>
            <a:r>
              <a:rPr lang="en-GB" sz="2000" dirty="0">
                <a:latin typeface="Tw Cen MT" pitchFamily="34" charset="0"/>
              </a:rPr>
              <a:t>. </a:t>
            </a:r>
          </a:p>
          <a:p>
            <a:r>
              <a:rPr lang="en-GB" sz="2000" dirty="0">
                <a:latin typeface="Tw Cen MT" pitchFamily="34" charset="0"/>
              </a:rPr>
              <a:t/>
            </a:r>
            <a:br>
              <a:rPr lang="en-GB" sz="2000" dirty="0">
                <a:latin typeface="Tw Cen MT" pitchFamily="34" charset="0"/>
              </a:rPr>
            </a:br>
            <a:r>
              <a:rPr lang="en-US" sz="2000" dirty="0">
                <a:latin typeface="Tw Cen MT" pitchFamily="34" charset="0"/>
              </a:rPr>
              <a:t>2.</a:t>
            </a:r>
            <a:r>
              <a:rPr lang="en-GB" sz="2000" dirty="0">
                <a:latin typeface="Tw Cen MT" pitchFamily="34" charset="0"/>
              </a:rPr>
              <a:t> Focusing on the </a:t>
            </a:r>
            <a:r>
              <a:rPr lang="en-GB" sz="2000" u="sng" dirty="0">
                <a:latin typeface="Tw Cen MT" pitchFamily="34" charset="0"/>
              </a:rPr>
              <a:t>subjective, practical and social conditions of all human experiences</a:t>
            </a:r>
            <a:r>
              <a:rPr lang="en-GB" sz="2000" dirty="0">
                <a:latin typeface="Tw Cen MT" pitchFamily="34" charset="0"/>
              </a:rPr>
              <a:t>-from the epistemological experience to the ethical, political, religious, aesthetic and daily experience.</a:t>
            </a:r>
            <a:br>
              <a:rPr lang="en-GB" sz="2000" dirty="0">
                <a:latin typeface="Tw Cen MT" pitchFamily="34" charset="0"/>
              </a:rPr>
            </a:br>
            <a:r>
              <a:rPr lang="en-GB" sz="2000" dirty="0">
                <a:latin typeface="Tw Cen MT" pitchFamily="34" charset="0"/>
              </a:rPr>
              <a:t/>
            </a:r>
            <a:br>
              <a:rPr lang="en-GB" sz="2000" dirty="0">
                <a:latin typeface="Tw Cen MT" pitchFamily="34" charset="0"/>
              </a:rPr>
            </a:br>
            <a:r>
              <a:rPr lang="en-GB" sz="2000" dirty="0">
                <a:latin typeface="Tw Cen MT" pitchFamily="34" charset="0"/>
              </a:rPr>
              <a:t>3. It depends more on </a:t>
            </a:r>
            <a:r>
              <a:rPr lang="en-GB" sz="2000" u="sng" dirty="0">
                <a:latin typeface="Tw Cen MT" pitchFamily="34" charset="0"/>
              </a:rPr>
              <a:t>subjective</a:t>
            </a:r>
            <a:r>
              <a:rPr lang="en-GB" sz="2000" dirty="0">
                <a:latin typeface="Tw Cen MT" pitchFamily="34" charset="0"/>
              </a:rPr>
              <a:t> than objective research which </a:t>
            </a:r>
            <a:r>
              <a:rPr lang="en-GB" sz="2000" u="sng" dirty="0">
                <a:latin typeface="Tw Cen MT" pitchFamily="34" charset="0"/>
              </a:rPr>
              <a:t>aims to understanding human in his environment.</a:t>
            </a:r>
            <a:r>
              <a:rPr lang="en-GB" sz="2000" dirty="0">
                <a:latin typeface="Tw Cen MT" pitchFamily="34" charset="0"/>
              </a:rPr>
              <a:t/>
            </a:r>
            <a:br>
              <a:rPr lang="en-GB" sz="2000" dirty="0">
                <a:latin typeface="Tw Cen MT" pitchFamily="34" charset="0"/>
              </a:rPr>
            </a:br>
            <a:r>
              <a:rPr lang="en-GB" sz="2000" dirty="0">
                <a:latin typeface="Tw Cen MT" pitchFamily="34" charset="0"/>
              </a:rPr>
              <a:t/>
            </a:r>
            <a:br>
              <a:rPr lang="en-GB" sz="2000" dirty="0">
                <a:latin typeface="Tw Cen MT" pitchFamily="34" charset="0"/>
              </a:rPr>
            </a:br>
            <a:r>
              <a:rPr lang="en-GB" sz="2000" dirty="0">
                <a:latin typeface="Tw Cen MT" pitchFamily="34" charset="0"/>
              </a:rPr>
              <a:t>4. Humanistic studies </a:t>
            </a:r>
            <a:r>
              <a:rPr lang="en-GB" sz="2000" u="sng" dirty="0">
                <a:latin typeface="Tw Cen MT" pitchFamily="34" charset="0"/>
              </a:rPr>
              <a:t>human awareness, human consciousness, human creativity, human experience, a human expression, </a:t>
            </a:r>
            <a:r>
              <a:rPr lang="en-GB" sz="2000" dirty="0">
                <a:latin typeface="Tw Cen MT" pitchFamily="34" charset="0"/>
              </a:rPr>
              <a:t>human thought and behaviour.</a:t>
            </a:r>
          </a:p>
          <a:p>
            <a:endParaRPr lang="en-GB" sz="2000" dirty="0">
              <a:latin typeface="Tw Cen MT" pitchFamily="34" charset="0"/>
            </a:endParaRPr>
          </a:p>
          <a:p>
            <a:r>
              <a:rPr lang="en-GB" sz="2000" dirty="0">
                <a:latin typeface="Tw Cen MT" pitchFamily="34" charset="0"/>
              </a:rPr>
              <a:t>5. </a:t>
            </a:r>
            <a:r>
              <a:rPr lang="en-GB" sz="2000" u="sng" dirty="0">
                <a:latin typeface="Tw Cen MT" pitchFamily="34" charset="0"/>
              </a:rPr>
              <a:t>Planner</a:t>
            </a:r>
            <a:r>
              <a:rPr lang="en-GB" sz="2000" dirty="0">
                <a:latin typeface="Tw Cen MT" pitchFamily="34" charset="0"/>
              </a:rPr>
              <a:t> as knower, to </a:t>
            </a:r>
            <a:r>
              <a:rPr lang="en-GB" sz="2000" u="sng" dirty="0">
                <a:latin typeface="Tw Cen MT" pitchFamily="34" charset="0"/>
              </a:rPr>
              <a:t>link knowledge with action in the process of planning.</a:t>
            </a:r>
            <a:br>
              <a:rPr lang="en-GB" sz="2000" u="sng" dirty="0">
                <a:latin typeface="Tw Cen MT" pitchFamily="34" charset="0"/>
              </a:rPr>
            </a:br>
            <a:r>
              <a:rPr lang="en-GB" sz="2000" u="sng" dirty="0">
                <a:latin typeface="Tw Cen MT" pitchFamily="34" charset="0"/>
              </a:rPr>
              <a:t/>
            </a:r>
            <a:br>
              <a:rPr lang="en-GB" sz="2000" u="sng" dirty="0">
                <a:latin typeface="Tw Cen MT" pitchFamily="34" charset="0"/>
              </a:rPr>
            </a:br>
            <a:r>
              <a:rPr lang="en-GB" sz="2000" dirty="0">
                <a:latin typeface="Tw Cen MT" pitchFamily="34" charset="0"/>
              </a:rPr>
              <a:t>6. The </a:t>
            </a:r>
            <a:r>
              <a:rPr lang="en-US" sz="2000" dirty="0">
                <a:latin typeface="Tw Cen MT" pitchFamily="34" charset="0"/>
              </a:rPr>
              <a:t>H</a:t>
            </a:r>
            <a:r>
              <a:rPr lang="en-GB" sz="2000" dirty="0">
                <a:latin typeface="Tw Cen MT" pitchFamily="34" charset="0"/>
              </a:rPr>
              <a:t>umanist </a:t>
            </a:r>
            <a:r>
              <a:rPr lang="en-GB" sz="2000" u="sng" dirty="0">
                <a:latin typeface="Tw Cen MT" pitchFamily="34" charset="0"/>
              </a:rPr>
              <a:t>urban designer pays attention to small-scale elements and informal ordering systems</a:t>
            </a:r>
            <a:r>
              <a:rPr lang="en-GB" sz="2000" dirty="0">
                <a:latin typeface="Tw Cen MT" pitchFamily="34" charset="0"/>
              </a:rPr>
              <a:t>. “Design in human scale achieves familiarity and the sense that things have been made by and for people.”</a:t>
            </a:r>
          </a:p>
        </p:txBody>
      </p:sp>
      <p:sp>
        <p:nvSpPr>
          <p:cNvPr id="16" name="TextBox 15"/>
          <p:cNvSpPr txBox="1"/>
          <p:nvPr/>
        </p:nvSpPr>
        <p:spPr>
          <a:xfrm>
            <a:off x="323528" y="188640"/>
            <a:ext cx="5530681" cy="707886"/>
          </a:xfrm>
          <a:prstGeom prst="rect">
            <a:avLst/>
          </a:prstGeom>
          <a:noFill/>
        </p:spPr>
        <p:txBody>
          <a:bodyPr wrap="none" rtlCol="0">
            <a:spAutoFit/>
          </a:bodyPr>
          <a:lstStyle/>
          <a:p>
            <a:r>
              <a:rPr lang="en-GB" sz="4000" dirty="0">
                <a:solidFill>
                  <a:schemeClr val="bg1"/>
                </a:solidFill>
                <a:latin typeface="Tw Cen MT" pitchFamily="34" charset="0"/>
              </a:rPr>
              <a:t>GENERAL ASSUMPTION</a:t>
            </a:r>
            <a:r>
              <a:rPr lang="en-US" sz="4000" dirty="0">
                <a:solidFill>
                  <a:schemeClr val="bg1"/>
                </a:solidFill>
                <a:latin typeface="Tw Cen MT" pitchFamily="34" charset="0"/>
              </a:rPr>
              <a:t>S</a:t>
            </a:r>
            <a:r>
              <a:rPr lang="en-GB" sz="4000" dirty="0">
                <a:solidFill>
                  <a:schemeClr val="bg1"/>
                </a:solidFill>
                <a:latin typeface="Tw Cen MT" pitchFamily="34" charset="0"/>
              </a:rPr>
              <a:t> </a:t>
            </a:r>
          </a:p>
        </p:txBody>
      </p:sp>
    </p:spTree>
    <p:extLst>
      <p:ext uri="{BB962C8B-B14F-4D97-AF65-F5344CB8AC3E}">
        <p14:creationId xmlns:p14="http://schemas.microsoft.com/office/powerpoint/2010/main" val="547552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80728"/>
            <a:ext cx="7992888" cy="5324535"/>
          </a:xfrm>
          <a:prstGeom prst="rect">
            <a:avLst/>
          </a:prstGeom>
        </p:spPr>
        <p:txBody>
          <a:bodyPr wrap="square">
            <a:spAutoFit/>
          </a:bodyPr>
          <a:lstStyle/>
          <a:p>
            <a:r>
              <a:rPr lang="en-GB" sz="2000" dirty="0">
                <a:latin typeface="Tw Cen MT" pitchFamily="34" charset="0"/>
              </a:rPr>
              <a:t> </a:t>
            </a:r>
            <a:br>
              <a:rPr lang="en-GB" sz="2000" dirty="0">
                <a:latin typeface="Tw Cen MT" pitchFamily="34" charset="0"/>
              </a:rPr>
            </a:br>
            <a:r>
              <a:rPr lang="en-GB" sz="2000" dirty="0">
                <a:latin typeface="Tw Cen MT" pitchFamily="34" charset="0"/>
              </a:rPr>
              <a:t/>
            </a:r>
            <a:br>
              <a:rPr lang="en-GB" sz="2000" dirty="0">
                <a:latin typeface="Tw Cen MT" pitchFamily="34" charset="0"/>
              </a:rPr>
            </a:br>
            <a:r>
              <a:rPr lang="en-GB" sz="2000" dirty="0">
                <a:latin typeface="Tw Cen MT" pitchFamily="34" charset="0"/>
              </a:rPr>
              <a:t>7. </a:t>
            </a:r>
            <a:r>
              <a:rPr lang="en-GB" sz="2000" u="sng" dirty="0">
                <a:latin typeface="Tw Cen MT" pitchFamily="34" charset="0"/>
              </a:rPr>
              <a:t>Humanist streets are domesticated and become livable places for people</a:t>
            </a:r>
            <a:r>
              <a:rPr lang="en-GB" sz="2000" dirty="0">
                <a:latin typeface="Tw Cen MT" pitchFamily="34" charset="0"/>
              </a:rPr>
              <a:t>. "In the suburbs and slums the vital relationship between the house and the street survives, children run about, ...people stop and talk... dismantled vehicles are parked, . . . you know the milkman, you are outside your house in your street. . . . Streets should be places and not corridors or balconies." </a:t>
            </a:r>
            <a:br>
              <a:rPr lang="en-GB" sz="2000" dirty="0">
                <a:latin typeface="Tw Cen MT" pitchFamily="34" charset="0"/>
              </a:rPr>
            </a:br>
            <a:r>
              <a:rPr lang="en-GB" sz="2000" dirty="0">
                <a:latin typeface="Tw Cen MT" pitchFamily="34" charset="0"/>
              </a:rPr>
              <a:t/>
            </a:r>
            <a:br>
              <a:rPr lang="en-GB" sz="2000" dirty="0">
                <a:latin typeface="Tw Cen MT" pitchFamily="34" charset="0"/>
              </a:rPr>
            </a:br>
            <a:r>
              <a:rPr lang="en-GB" sz="2000" dirty="0">
                <a:latin typeface="Tw Cen MT" pitchFamily="34" charset="0"/>
              </a:rPr>
              <a:t>8.</a:t>
            </a:r>
            <a:r>
              <a:rPr lang="en-US" sz="2000" dirty="0">
                <a:latin typeface="Tw Cen MT" pitchFamily="34" charset="0"/>
              </a:rPr>
              <a:t> </a:t>
            </a:r>
            <a:r>
              <a:rPr lang="en-US" sz="2000" u="sng" dirty="0">
                <a:latin typeface="Tw Cen MT" pitchFamily="34" charset="0"/>
              </a:rPr>
              <a:t>Humanism rejects scientific methodology but focus collective experimentation </a:t>
            </a:r>
            <a:r>
              <a:rPr lang="en-US" sz="2000" dirty="0">
                <a:latin typeface="Tw Cen MT" pitchFamily="34" charset="0"/>
              </a:rPr>
              <a:t>as a method of planning and research, also  typically uses </a:t>
            </a:r>
            <a:r>
              <a:rPr lang="en-US" sz="2000" u="sng" dirty="0">
                <a:latin typeface="Tw Cen MT" pitchFamily="34" charset="0"/>
              </a:rPr>
              <a:t>qualitative research methods</a:t>
            </a:r>
            <a:r>
              <a:rPr lang="en-US" sz="2000" dirty="0">
                <a:latin typeface="Tw Cen MT" pitchFamily="34" charset="0"/>
              </a:rPr>
              <a:t>. For example, diary accounts, open-ended questionnaires, unstructured interviews and unstructured observations. Qualitative research is useful for studies at the individual level, and to find out, in depth, the ways in which people think or feel (e.g. case studies).</a:t>
            </a:r>
            <a:r>
              <a:rPr lang="en-US" sz="2000" u="sng" dirty="0">
                <a:latin typeface="Tw Cen MT" pitchFamily="34" charset="0"/>
              </a:rPr>
              <a:t>The way to really understand other people is talk with them face to face, share their experiences and be open to their feelings.</a:t>
            </a:r>
            <a:r>
              <a:rPr lang="en-GB" sz="2000" u="sng" dirty="0">
                <a:latin typeface="Tw Cen MT" pitchFamily="34" charset="0"/>
              </a:rPr>
              <a:t/>
            </a:r>
            <a:br>
              <a:rPr lang="en-GB" sz="2000" u="sng" dirty="0">
                <a:latin typeface="Tw Cen MT" pitchFamily="34" charset="0"/>
              </a:rPr>
            </a:br>
            <a:endParaRPr lang="en-GB" sz="2000" u="sng" dirty="0">
              <a:latin typeface="Tw Cen MT" pitchFamily="34" charset="0"/>
            </a:endParaRPr>
          </a:p>
        </p:txBody>
      </p:sp>
      <p:sp>
        <p:nvSpPr>
          <p:cNvPr id="7" name="TextBox 6"/>
          <p:cNvSpPr txBox="1"/>
          <p:nvPr/>
        </p:nvSpPr>
        <p:spPr>
          <a:xfrm>
            <a:off x="179512" y="188640"/>
            <a:ext cx="5530681" cy="707886"/>
          </a:xfrm>
          <a:prstGeom prst="rect">
            <a:avLst/>
          </a:prstGeom>
          <a:noFill/>
        </p:spPr>
        <p:txBody>
          <a:bodyPr wrap="none" rtlCol="0">
            <a:spAutoFit/>
          </a:bodyPr>
          <a:lstStyle/>
          <a:p>
            <a:r>
              <a:rPr lang="en-GB" sz="4000" dirty="0">
                <a:solidFill>
                  <a:schemeClr val="bg1"/>
                </a:solidFill>
                <a:latin typeface="Tw Cen MT" pitchFamily="34" charset="0"/>
              </a:rPr>
              <a:t>GENERAL ASSUMPTION</a:t>
            </a:r>
            <a:r>
              <a:rPr lang="en-US" sz="4000" dirty="0">
                <a:solidFill>
                  <a:schemeClr val="bg1"/>
                </a:solidFill>
                <a:latin typeface="Tw Cen MT" pitchFamily="34" charset="0"/>
              </a:rPr>
              <a:t>S</a:t>
            </a:r>
            <a:r>
              <a:rPr lang="en-GB" sz="4000" dirty="0">
                <a:solidFill>
                  <a:schemeClr val="bg1"/>
                </a:solidFill>
                <a:latin typeface="Tw Cen MT" pitchFamily="34" charset="0"/>
              </a:rPr>
              <a:t> </a:t>
            </a:r>
          </a:p>
        </p:txBody>
      </p:sp>
    </p:spTree>
    <p:extLst>
      <p:ext uri="{BB962C8B-B14F-4D97-AF65-F5344CB8AC3E}">
        <p14:creationId xmlns:p14="http://schemas.microsoft.com/office/powerpoint/2010/main" val="615729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751904"/>
            <a:ext cx="8388424" cy="3693319"/>
          </a:xfrm>
          <a:prstGeom prst="rect">
            <a:avLst/>
          </a:prstGeom>
        </p:spPr>
        <p:txBody>
          <a:bodyPr wrap="square">
            <a:spAutoFit/>
          </a:bodyPr>
          <a:lstStyle/>
          <a:p>
            <a:pPr>
              <a:buFont typeface="Arial" panose="020B0604020202020204" pitchFamily="34" charset="0"/>
              <a:buChar char="•"/>
            </a:pPr>
            <a:r>
              <a:rPr lang="en-GB" b="0" i="0" dirty="0">
                <a:solidFill>
                  <a:srgbClr val="555555"/>
                </a:solidFill>
                <a:effectLst/>
                <a:latin typeface="Tahoma" panose="020B0604030504040204" pitchFamily="34" charset="0"/>
              </a:rPr>
              <a:t>Phenomenology </a:t>
            </a:r>
            <a:r>
              <a:rPr lang="en-GB" b="0" i="1" dirty="0">
                <a:solidFill>
                  <a:srgbClr val="555555"/>
                </a:solidFill>
                <a:effectLst>
                  <a:outerShdw blurRad="38100" dist="38100" dir="2700000" algn="tl">
                    <a:srgbClr val="000000">
                      <a:alpha val="43137"/>
                    </a:srgbClr>
                  </a:outerShdw>
                </a:effectLst>
                <a:latin typeface="Tahoma" panose="020B0604030504040204" pitchFamily="34" charset="0"/>
              </a:rPr>
              <a:t>searches for the meaning or essence of an experience</a:t>
            </a:r>
            <a:r>
              <a:rPr lang="en-GB" b="0" i="0" dirty="0">
                <a:solidFill>
                  <a:srgbClr val="555555"/>
                </a:solidFill>
                <a:effectLst/>
                <a:latin typeface="Tahoma" panose="020B0604030504040204" pitchFamily="34" charset="0"/>
              </a:rPr>
              <a:t> rather than measurements or explanations.</a:t>
            </a:r>
            <a:endParaRPr lang="ar-JO" b="0" i="0" dirty="0">
              <a:solidFill>
                <a:srgbClr val="555555"/>
              </a:solidFill>
              <a:effectLst/>
              <a:latin typeface="Tahoma" panose="020B0604030504040204" pitchFamily="34" charset="0"/>
            </a:endParaRPr>
          </a:p>
          <a:p>
            <a:endParaRPr lang="en-GB" b="0" i="0" dirty="0">
              <a:solidFill>
                <a:srgbClr val="555555"/>
              </a:solidFill>
              <a:effectLst/>
              <a:latin typeface="Tahoma" panose="020B0604030504040204" pitchFamily="34" charset="0"/>
            </a:endParaRPr>
          </a:p>
          <a:p>
            <a:pPr>
              <a:buFont typeface="Arial" panose="020B0604020202020204" pitchFamily="34" charset="0"/>
              <a:buChar char="•"/>
            </a:pPr>
            <a:r>
              <a:rPr lang="en-GB" b="0" i="0" dirty="0">
                <a:solidFill>
                  <a:srgbClr val="555555"/>
                </a:solidFill>
                <a:effectLst/>
                <a:latin typeface="Tahoma" panose="020B0604030504040204" pitchFamily="34" charset="0"/>
              </a:rPr>
              <a:t>Researcher will describe their own experiences or ideas related to phenomenon to increase their own awareness of their underlying feelings.</a:t>
            </a:r>
            <a:endParaRPr lang="ar-JO" b="0" i="0" dirty="0">
              <a:solidFill>
                <a:srgbClr val="555555"/>
              </a:solidFill>
              <a:effectLst/>
              <a:latin typeface="Tahoma" panose="020B0604030504040204" pitchFamily="34" charset="0"/>
            </a:endParaRPr>
          </a:p>
          <a:p>
            <a:r>
              <a:rPr lang="en-GB" b="0" i="0" dirty="0">
                <a:solidFill>
                  <a:srgbClr val="555555"/>
                </a:solidFill>
                <a:effectLst/>
                <a:latin typeface="Tahoma" panose="020B0604030504040204" pitchFamily="34" charset="0"/>
              </a:rPr>
              <a:t> </a:t>
            </a:r>
          </a:p>
          <a:p>
            <a:pPr>
              <a:buFont typeface="Arial" panose="020B0604020202020204" pitchFamily="34" charset="0"/>
              <a:buChar char="•"/>
            </a:pPr>
            <a:r>
              <a:rPr lang="en-GB" b="0" i="0" dirty="0">
                <a:solidFill>
                  <a:srgbClr val="555555"/>
                </a:solidFill>
                <a:effectLst/>
                <a:latin typeface="Tahoma" panose="020B0604030504040204" pitchFamily="34" charset="0"/>
              </a:rPr>
              <a:t>This type of research </a:t>
            </a:r>
            <a:r>
              <a:rPr lang="en-GB" b="0" i="1" dirty="0">
                <a:solidFill>
                  <a:srgbClr val="555555"/>
                </a:solidFill>
                <a:effectLst>
                  <a:outerShdw blurRad="38100" dist="38100" dir="2700000" algn="tl">
                    <a:srgbClr val="000000">
                      <a:alpha val="43137"/>
                    </a:srgbClr>
                  </a:outerShdw>
                </a:effectLst>
                <a:latin typeface="Tahoma" panose="020B0604030504040204" pitchFamily="34" charset="0"/>
              </a:rPr>
              <a:t>focuses on the wholeness of the experience</a:t>
            </a:r>
            <a:r>
              <a:rPr lang="en-GB" b="0" i="0" dirty="0">
                <a:solidFill>
                  <a:srgbClr val="555555"/>
                </a:solidFill>
                <a:effectLst/>
                <a:latin typeface="Tahoma" panose="020B0604030504040204" pitchFamily="34" charset="0"/>
              </a:rPr>
              <a:t>, rather than its individual parts.</a:t>
            </a:r>
            <a:endParaRPr lang="ar-JO" b="0" i="0" dirty="0">
              <a:solidFill>
                <a:srgbClr val="555555"/>
              </a:solidFill>
              <a:effectLst/>
              <a:latin typeface="Tahoma" panose="020B0604030504040204" pitchFamily="34" charset="0"/>
            </a:endParaRPr>
          </a:p>
          <a:p>
            <a:endParaRPr lang="en-GB" b="0" i="0" dirty="0">
              <a:solidFill>
                <a:srgbClr val="555555"/>
              </a:solidFill>
              <a:effectLst/>
              <a:latin typeface="Tahoma" panose="020B0604030504040204" pitchFamily="34" charset="0"/>
            </a:endParaRPr>
          </a:p>
          <a:p>
            <a:pPr>
              <a:buFont typeface="Arial" panose="020B0604020202020204" pitchFamily="34" charset="0"/>
              <a:buChar char="•"/>
            </a:pPr>
            <a:r>
              <a:rPr lang="en-GB" b="0" i="0" dirty="0">
                <a:solidFill>
                  <a:srgbClr val="555555"/>
                </a:solidFill>
                <a:effectLst/>
                <a:latin typeface="Tahoma" panose="020B0604030504040204" pitchFamily="34" charset="0"/>
              </a:rPr>
              <a:t>Phenomenology differs from other research in that </a:t>
            </a:r>
            <a:r>
              <a:rPr lang="en-GB" b="0" i="1" dirty="0">
                <a:solidFill>
                  <a:srgbClr val="555555"/>
                </a:solidFill>
                <a:effectLst>
                  <a:outerShdw blurRad="38100" dist="38100" dir="2700000" algn="tl">
                    <a:srgbClr val="000000">
                      <a:alpha val="43137"/>
                    </a:srgbClr>
                  </a:outerShdw>
                </a:effectLst>
                <a:latin typeface="Tahoma" panose="020B0604030504040204" pitchFamily="34" charset="0"/>
              </a:rPr>
              <a:t>it does not test a hypothesis</a:t>
            </a:r>
            <a:r>
              <a:rPr lang="en-GB" b="0" i="0" dirty="0">
                <a:solidFill>
                  <a:srgbClr val="555555"/>
                </a:solidFill>
                <a:effectLst/>
                <a:latin typeface="Tahoma" panose="020B0604030504040204" pitchFamily="34" charset="0"/>
              </a:rPr>
              <a:t>, nor is there an expectation that the results predictive or reproducible.  Additional studies into the same phenomenon often reveal new and additional meanings.</a:t>
            </a:r>
            <a:endParaRPr lang="ar-JO" b="0" i="0" dirty="0">
              <a:solidFill>
                <a:srgbClr val="555555"/>
              </a:solidFill>
              <a:effectLst/>
              <a:latin typeface="Tahoma" panose="020B0604030504040204" pitchFamily="34" charset="0"/>
            </a:endParaRPr>
          </a:p>
          <a:p>
            <a:endParaRPr lang="en-GB" b="0" i="0" dirty="0">
              <a:solidFill>
                <a:srgbClr val="555555"/>
              </a:solidFill>
              <a:effectLst/>
              <a:latin typeface="Tahoma" panose="020B0604030504040204" pitchFamily="34" charset="0"/>
            </a:endParaRPr>
          </a:p>
        </p:txBody>
      </p:sp>
      <p:sp>
        <p:nvSpPr>
          <p:cNvPr id="6" name="TextBox 5"/>
          <p:cNvSpPr txBox="1"/>
          <p:nvPr/>
        </p:nvSpPr>
        <p:spPr>
          <a:xfrm>
            <a:off x="251520" y="188640"/>
            <a:ext cx="4964821" cy="707886"/>
          </a:xfrm>
          <a:prstGeom prst="rect">
            <a:avLst/>
          </a:prstGeom>
          <a:noFill/>
        </p:spPr>
        <p:txBody>
          <a:bodyPr wrap="none" rtlCol="0">
            <a:spAutoFit/>
          </a:bodyPr>
          <a:lstStyle/>
          <a:p>
            <a:r>
              <a:rPr lang="en-GB" sz="4000" dirty="0">
                <a:solidFill>
                  <a:schemeClr val="bg1"/>
                </a:solidFill>
                <a:latin typeface="Tw Cen MT" pitchFamily="34" charset="0"/>
              </a:rPr>
              <a:t>Principles and Qualities</a:t>
            </a:r>
          </a:p>
        </p:txBody>
      </p:sp>
    </p:spTree>
    <p:extLst>
      <p:ext uri="{BB962C8B-B14F-4D97-AF65-F5344CB8AC3E}">
        <p14:creationId xmlns:p14="http://schemas.microsoft.com/office/powerpoint/2010/main" val="285588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069" y="1257039"/>
            <a:ext cx="2250940" cy="5566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75168" y="-99392"/>
            <a:ext cx="4896544" cy="1200329"/>
          </a:xfrm>
          <a:prstGeom prst="rect">
            <a:avLst/>
          </a:prstGeom>
          <a:noFill/>
          <a:effectLst>
            <a:outerShdw blurRad="50800" dist="114300" dir="6960000" algn="t" rotWithShape="0">
              <a:prstClr val="black">
                <a:alpha val="40000"/>
              </a:prstClr>
            </a:outerShdw>
          </a:effectLst>
        </p:spPr>
        <p:txBody>
          <a:bodyPr wrap="square" rtlCol="0">
            <a:spAutoFit/>
          </a:bodyPr>
          <a:lstStyle/>
          <a:p>
            <a:r>
              <a:rPr lang="en-GB" sz="3600" dirty="0">
                <a:solidFill>
                  <a:schemeClr val="bg1"/>
                </a:solidFill>
                <a:latin typeface="Tw Cen MT" pitchFamily="34" charset="0"/>
              </a:rPr>
              <a:t>Strategy of implementation</a:t>
            </a:r>
          </a:p>
        </p:txBody>
      </p:sp>
      <p:sp>
        <p:nvSpPr>
          <p:cNvPr id="3" name="Rectangle 2"/>
          <p:cNvSpPr/>
          <p:nvPr/>
        </p:nvSpPr>
        <p:spPr>
          <a:xfrm>
            <a:off x="323528" y="1695649"/>
            <a:ext cx="6192688" cy="1938992"/>
          </a:xfrm>
          <a:prstGeom prst="rect">
            <a:avLst/>
          </a:prstGeom>
        </p:spPr>
        <p:txBody>
          <a:bodyPr wrap="square">
            <a:spAutoFit/>
          </a:bodyPr>
          <a:lstStyle/>
          <a:p>
            <a:r>
              <a:rPr lang="en-US" sz="2400" b="1" dirty="0">
                <a:solidFill>
                  <a:srgbClr val="4B4F56"/>
                </a:solidFill>
                <a:latin typeface="Tw Cen MT" pitchFamily="34" charset="0"/>
              </a:rPr>
              <a:t>“ aims at understanding the meaning of the phenomena of the lived-world of immediate experience, and then seeks to clarify these in a rigorous way by careful observation and description “</a:t>
            </a:r>
            <a:endParaRPr lang="ar-JO" sz="2400" b="1" dirty="0">
              <a:latin typeface="Tw Cen MT" pitchFamily="34" charset="0"/>
            </a:endParaRPr>
          </a:p>
        </p:txBody>
      </p:sp>
    </p:spTree>
    <p:extLst>
      <p:ext uri="{BB962C8B-B14F-4D97-AF65-F5344CB8AC3E}">
        <p14:creationId xmlns:p14="http://schemas.microsoft.com/office/powerpoint/2010/main" val="2298060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46450"/>
            <a:ext cx="6502400" cy="3511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1343766"/>
            <a:ext cx="7632848" cy="2000548"/>
          </a:xfrm>
          <a:prstGeom prst="rect">
            <a:avLst/>
          </a:prstGeom>
        </p:spPr>
        <p:txBody>
          <a:bodyPr wrap="square">
            <a:spAutoFit/>
          </a:bodyPr>
          <a:lstStyle/>
          <a:p>
            <a:pPr lvl="0"/>
            <a:r>
              <a:rPr lang="en-US" sz="2800" b="1" dirty="0">
                <a:latin typeface="Tw Cen MT" pitchFamily="34" charset="0"/>
              </a:rPr>
              <a:t>1) Investigating particular Phenomena</a:t>
            </a:r>
          </a:p>
          <a:p>
            <a:pPr lvl="0"/>
            <a:endParaRPr lang="en-US" sz="2400" dirty="0"/>
          </a:p>
          <a:p>
            <a:pPr lvl="0"/>
            <a:r>
              <a:rPr lang="en-US" dirty="0">
                <a:effectLst>
                  <a:outerShdw blurRad="38100" dist="38100" dir="2700000" algn="tl">
                    <a:srgbClr val="000000">
                      <a:alpha val="43137"/>
                    </a:srgbClr>
                  </a:outerShdw>
                </a:effectLst>
                <a:latin typeface="Tw Cen MT" pitchFamily="34" charset="0"/>
              </a:rPr>
              <a:t>a.phenom. Intuiting </a:t>
            </a:r>
            <a:r>
              <a:rPr lang="en-US" dirty="0">
                <a:latin typeface="Tw Cen MT" pitchFamily="34" charset="0"/>
              </a:rPr>
              <a:t>. Without preconceptions</a:t>
            </a:r>
          </a:p>
          <a:p>
            <a:pPr lvl="0"/>
            <a:r>
              <a:rPr lang="en-US" dirty="0">
                <a:effectLst>
                  <a:outerShdw blurRad="38100" dist="38100" dir="2700000" algn="tl">
                    <a:srgbClr val="000000">
                      <a:alpha val="43137"/>
                    </a:srgbClr>
                  </a:outerShdw>
                </a:effectLst>
                <a:latin typeface="Tw Cen MT" pitchFamily="34" charset="0"/>
              </a:rPr>
              <a:t>b. phenom. analyzing</a:t>
            </a:r>
            <a:r>
              <a:rPr lang="en-US" dirty="0">
                <a:latin typeface="Tw Cen MT" pitchFamily="34" charset="0"/>
              </a:rPr>
              <a:t>. </a:t>
            </a:r>
          </a:p>
          <a:p>
            <a:pPr lvl="0"/>
            <a:r>
              <a:rPr lang="en-US" dirty="0">
                <a:effectLst>
                  <a:outerShdw blurRad="38100" dist="38100" dir="2700000" algn="tl">
                    <a:srgbClr val="000000">
                      <a:alpha val="43137"/>
                    </a:srgbClr>
                  </a:outerShdw>
                </a:effectLst>
                <a:latin typeface="Tw Cen MT" pitchFamily="34" charset="0"/>
              </a:rPr>
              <a:t>c. Phenom. describing </a:t>
            </a:r>
            <a:r>
              <a:rPr lang="en-US" dirty="0">
                <a:latin typeface="Tw Cen MT" pitchFamily="34" charset="0"/>
              </a:rPr>
              <a:t>:</a:t>
            </a:r>
          </a:p>
          <a:p>
            <a:pPr lvl="0"/>
            <a:r>
              <a:rPr lang="en-US" dirty="0">
                <a:latin typeface="Tw Cen MT" pitchFamily="34" charset="0"/>
              </a:rPr>
              <a:t>i.  metaphor and analogy</a:t>
            </a:r>
            <a:r>
              <a:rPr lang="en-US" dirty="0"/>
              <a:t>.</a:t>
            </a:r>
          </a:p>
        </p:txBody>
      </p:sp>
      <p:sp>
        <p:nvSpPr>
          <p:cNvPr id="8" name="TextBox 7"/>
          <p:cNvSpPr txBox="1"/>
          <p:nvPr/>
        </p:nvSpPr>
        <p:spPr>
          <a:xfrm>
            <a:off x="179512" y="188640"/>
            <a:ext cx="5101909" cy="707886"/>
          </a:xfrm>
          <a:prstGeom prst="rect">
            <a:avLst/>
          </a:prstGeom>
          <a:noFill/>
        </p:spPr>
        <p:txBody>
          <a:bodyPr wrap="none" rtlCol="0">
            <a:spAutoFit/>
          </a:bodyPr>
          <a:lstStyle/>
          <a:p>
            <a:r>
              <a:rPr lang="en-GB" sz="4000" dirty="0">
                <a:solidFill>
                  <a:schemeClr val="bg1"/>
                </a:solidFill>
                <a:latin typeface="Tw Cen MT" pitchFamily="34" charset="0"/>
              </a:rPr>
              <a:t>Steps of implementation</a:t>
            </a:r>
          </a:p>
        </p:txBody>
      </p:sp>
    </p:spTree>
    <p:extLst>
      <p:ext uri="{BB962C8B-B14F-4D97-AF65-F5344CB8AC3E}">
        <p14:creationId xmlns:p14="http://schemas.microsoft.com/office/powerpoint/2010/main" val="4021139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E514E1-1FC3-4134-B9D1-0F921BB5DE1A}"/>
</file>

<file path=customXml/itemProps2.xml><?xml version="1.0" encoding="utf-8"?>
<ds:datastoreItem xmlns:ds="http://schemas.openxmlformats.org/officeDocument/2006/customXml" ds:itemID="{EE88B638-FFC1-48D2-9994-860881BE1ECD}"/>
</file>

<file path=customXml/itemProps3.xml><?xml version="1.0" encoding="utf-8"?>
<ds:datastoreItem xmlns:ds="http://schemas.openxmlformats.org/officeDocument/2006/customXml" ds:itemID="{188C1F6A-DFC0-4223-8EDA-3BB6E97E73E4}"/>
</file>

<file path=docProps/app.xml><?xml version="1.0" encoding="utf-8"?>
<Properties xmlns="http://schemas.openxmlformats.org/officeDocument/2006/extended-properties" xmlns:vt="http://schemas.openxmlformats.org/officeDocument/2006/docPropsVTypes">
  <TotalTime>310</TotalTime>
  <Words>963</Words>
  <Application>Microsoft Office PowerPoint</Application>
  <PresentationFormat>On-screen Show (4:3)</PresentationFormat>
  <Paragraphs>114</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Open Sans</vt:lpstr>
      <vt:lpstr>Tahoma</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Ghena Barakat</dc:creator>
  <cp:lastModifiedBy>Home</cp:lastModifiedBy>
  <cp:revision>45</cp:revision>
  <dcterms:created xsi:type="dcterms:W3CDTF">2018-12-16T22:52:52Z</dcterms:created>
  <dcterms:modified xsi:type="dcterms:W3CDTF">2019-11-18T21:30:12Z</dcterms:modified>
</cp:coreProperties>
</file>